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4.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5.xml" ContentType="application/vnd.openxmlformats-officedocument.theme+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6.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4082" r:id="rId4"/>
    <p:sldMasterId id="2147484046" r:id="rId5"/>
    <p:sldMasterId id="2147484151" r:id="rId6"/>
    <p:sldMasterId id="2147484180" r:id="rId7"/>
    <p:sldMasterId id="2147484217" r:id="rId8"/>
    <p:sldMasterId id="2147484228" r:id="rId9"/>
    <p:sldMasterId id="2147484239" r:id="rId10"/>
  </p:sldMasterIdLst>
  <p:notesMasterIdLst>
    <p:notesMasterId r:id="rId42"/>
  </p:notesMasterIdLst>
  <p:handoutMasterIdLst>
    <p:handoutMasterId r:id="rId43"/>
  </p:handoutMasterIdLst>
  <p:sldIdLst>
    <p:sldId id="990" r:id="rId11"/>
    <p:sldId id="991" r:id="rId12"/>
    <p:sldId id="992" r:id="rId13"/>
    <p:sldId id="1011" r:id="rId14"/>
    <p:sldId id="994" r:id="rId15"/>
    <p:sldId id="970" r:id="rId16"/>
    <p:sldId id="971" r:id="rId17"/>
    <p:sldId id="976" r:id="rId18"/>
    <p:sldId id="977" r:id="rId19"/>
    <p:sldId id="978" r:id="rId20"/>
    <p:sldId id="972" r:id="rId21"/>
    <p:sldId id="983" r:id="rId22"/>
    <p:sldId id="984" r:id="rId23"/>
    <p:sldId id="985" r:id="rId24"/>
    <p:sldId id="1001" r:id="rId25"/>
    <p:sldId id="974" r:id="rId26"/>
    <p:sldId id="986" r:id="rId27"/>
    <p:sldId id="987" r:id="rId28"/>
    <p:sldId id="988" r:id="rId29"/>
    <p:sldId id="989" r:id="rId30"/>
    <p:sldId id="975" r:id="rId31"/>
    <p:sldId id="995" r:id="rId32"/>
    <p:sldId id="1010" r:id="rId33"/>
    <p:sldId id="965" r:id="rId34"/>
    <p:sldId id="967" r:id="rId35"/>
    <p:sldId id="1007" r:id="rId36"/>
    <p:sldId id="969" r:id="rId37"/>
    <p:sldId id="1002" r:id="rId38"/>
    <p:sldId id="1012" r:id="rId39"/>
    <p:sldId id="1013" r:id="rId40"/>
    <p:sldId id="1014" r:id="rId41"/>
  </p:sldIdLst>
  <p:sldSz cx="12188825" cy="6858000"/>
  <p:notesSz cx="6858000" cy="92964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83" autoAdjust="0"/>
    <p:restoredTop sz="72134" autoAdjust="0"/>
  </p:normalViewPr>
  <p:slideViewPr>
    <p:cSldViewPr snapToGrid="0">
      <p:cViewPr varScale="1">
        <p:scale>
          <a:sx n="34" d="100"/>
          <a:sy n="34" d="100"/>
        </p:scale>
        <p:origin x="966" y="33"/>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8094"/>
    </p:cViewPr>
  </p:sorterViewPr>
  <p:notesViewPr>
    <p:cSldViewPr snapToGrid="0" showGuides="1">
      <p:cViewPr varScale="1">
        <p:scale>
          <a:sx n="82" d="100"/>
          <a:sy n="82" d="100"/>
        </p:scale>
        <p:origin x="-3132" y="-96"/>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64820"/>
          </a:xfrm>
          <a:prstGeom prst="rect">
            <a:avLst/>
          </a:prstGeom>
        </p:spPr>
        <p:txBody>
          <a:bodyPr vert="horz" lIns="91440" tIns="45720" rIns="91440" bIns="45720" rtlCol="0"/>
          <a:lstStyle>
            <a:lvl1pPr algn="r">
              <a:defRPr sz="1200"/>
            </a:lvl1pPr>
          </a:lstStyle>
          <a:p>
            <a:fld id="{95B3B5CA-80CE-47C8-8624-0C289C51A356}" type="datetime1">
              <a:rPr lang="en-US" smtClean="0"/>
              <a:t>10/7/2015</a:t>
            </a:fld>
            <a:endParaRPr lang="en-US"/>
          </a:p>
        </p:txBody>
      </p:sp>
      <p:sp>
        <p:nvSpPr>
          <p:cNvPr id="8" name="Footer Placeholder 7"/>
          <p:cNvSpPr>
            <a:spLocks noGrp="1"/>
          </p:cNvSpPr>
          <p:nvPr>
            <p:ph type="ftr" sz="quarter" idx="2"/>
          </p:nvPr>
        </p:nvSpPr>
        <p:spPr>
          <a:xfrm>
            <a:off x="0" y="8829966"/>
            <a:ext cx="5795010" cy="372294"/>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80" y="8829967"/>
            <a:ext cx="1072833" cy="46482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g>
</file>

<file path=ppt/media/image12.jpg>
</file>

<file path=ppt/media/image13.jpg>
</file>

<file path=ppt/media/image14.jp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53.png>
</file>

<file path=ppt/media/image54.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7521BB65-5173-44CB-99A2-E1FEC486208B}" type="datetime1">
              <a:rPr lang="en-US" smtClean="0"/>
              <a:t>10/7/2015</a:t>
            </a:fld>
            <a:endParaRPr lang="en-US"/>
          </a:p>
        </p:txBody>
      </p:sp>
      <p:sp>
        <p:nvSpPr>
          <p:cNvPr id="12" name="Notes Placeholder 11"/>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10" y="8829967"/>
            <a:ext cx="947103" cy="46482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829966"/>
            <a:ext cx="5795010" cy="372294"/>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812406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2E0D1F5-E9DE-4FA7-80E4-1BCE06536F7A}"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379544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30C6377-9827-4B6F-AE52-E42DC0D23991}"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2700522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FBD24CC-FFB4-49CF-9601-36120F225035}"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161960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a:prstGeom prst="rect">
            <a:avLst/>
          </a:prstGeom>
        </p:spPr>
      </p:sp>
      <p:sp>
        <p:nvSpPr>
          <p:cNvPr id="3" name="Notes Placeholder 2"/>
          <p:cNvSpPr>
            <a:spLocks noGrp="1"/>
          </p:cNvSpPr>
          <p:nvPr>
            <p:ph type="body" idx="1"/>
          </p:nvPr>
        </p:nvSpPr>
        <p:spPr/>
        <p:txBody>
          <a:bodyPr/>
          <a:lstStyle/>
          <a:p>
            <a:pPr>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122183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151EF9D1-2460-48E7-95B2-B21D10705779}"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6208152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136CCCFD-8CD5-4E03-8AC6-E7FC45D2C8D0}"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2109680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CEAB4D43-D847-4734-B02E-856830A0978C}" type="datetime1">
              <a:rPr lang="en-US" smtClean="0">
                <a:solidFill>
                  <a:prstClr val="black"/>
                </a:solidFill>
              </a:rPr>
              <a:t>10/7/2015</a:t>
            </a:fld>
            <a:endParaRPr lang="en-US" dirty="0">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7" name="Footer Placeholder 6"/>
          <p:cNvSpPr>
            <a:spLocks noGrp="1"/>
          </p:cNvSpPr>
          <p:nvPr>
            <p:ph type="ftr" sz="quarter" idx="12"/>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307502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87788" y="74613"/>
            <a:ext cx="3343275" cy="1881187"/>
          </a:xfrm>
        </p:spPr>
      </p:sp>
      <p:sp>
        <p:nvSpPr>
          <p:cNvPr id="3" name="Notes Placeholder 2"/>
          <p:cNvSpPr>
            <a:spLocks noGrp="1"/>
          </p:cNvSpPr>
          <p:nvPr>
            <p:ph type="body" idx="1"/>
          </p:nvPr>
        </p:nvSpPr>
        <p:spPr>
          <a:xfrm>
            <a:off x="310896" y="2128875"/>
            <a:ext cx="6153912" cy="6714067"/>
          </a:xfrm>
        </p:spPr>
        <p:txBody>
          <a:bodyPr>
            <a:noAutofit/>
          </a:bodyPr>
          <a:lstStyle/>
          <a:p>
            <a:pPr>
              <a:lnSpc>
                <a:spcPct val="115000"/>
              </a:lnSpc>
              <a:spcAft>
                <a:spcPts val="1000"/>
              </a:spcAft>
            </a:pPr>
            <a:r>
              <a:rPr lang="en-US" sz="1000" dirty="0">
                <a:latin typeface="Arial"/>
                <a:ea typeface="Calibri"/>
                <a:cs typeface="Times New Roman"/>
              </a:rPr>
              <a:t> </a:t>
            </a:r>
          </a:p>
        </p:txBody>
      </p:sp>
      <p:sp>
        <p:nvSpPr>
          <p:cNvPr id="4" name="Slide Number Placeholder 3"/>
          <p:cNvSpPr>
            <a:spLocks noGrp="1"/>
          </p:cNvSpPr>
          <p:nvPr>
            <p:ph type="sldNum" sz="quarter" idx="10"/>
          </p:nvPr>
        </p:nvSpPr>
        <p:spPr/>
        <p:txBody>
          <a:bodyPr/>
          <a:lstStyle/>
          <a:p>
            <a:fld id="{EAA10789-70E3-4245-A64F-1B201C9ACE30}" type="slidenum">
              <a:rPr lang="en-US" smtClean="0">
                <a:solidFill>
                  <a:prstClr val="black"/>
                </a:solidFill>
              </a:rPr>
              <a:pPr/>
              <a:t>20</a:t>
            </a:fld>
            <a:endParaRPr lang="en-US" dirty="0">
              <a:solidFill>
                <a:prstClr val="black"/>
              </a:solidFill>
            </a:endParaRPr>
          </a:p>
        </p:txBody>
      </p:sp>
      <p:sp>
        <p:nvSpPr>
          <p:cNvPr id="5" name="Rectangle 4"/>
          <p:cNvSpPr/>
          <p:nvPr/>
        </p:nvSpPr>
        <p:spPr>
          <a:xfrm>
            <a:off x="1" y="0"/>
            <a:ext cx="3038475" cy="225954"/>
          </a:xfrm>
          <a:prstGeom prst="rect">
            <a:avLst/>
          </a:prstGeom>
          <a:noFill/>
          <a:ln w="25400" cap="flat" cmpd="sng" algn="ctr">
            <a:noFill/>
            <a:prstDash val="solid"/>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651"/>
            <a:r>
              <a:rPr lang="en-US" sz="1200" b="1" dirty="0" smtClean="0">
                <a:solidFill>
                  <a:srgbClr val="000000"/>
                </a:solidFill>
                <a:latin typeface="Arial"/>
              </a:rPr>
              <a:t>20488A</a:t>
            </a:r>
            <a:endParaRPr lang="en-US" sz="1200" b="1" dirty="0">
              <a:solidFill>
                <a:srgbClr val="000000"/>
              </a:solidFill>
              <a:latin typeface="Arial"/>
            </a:endParaRPr>
          </a:p>
        </p:txBody>
      </p:sp>
      <p:sp>
        <p:nvSpPr>
          <p:cNvPr id="6" name="Rectangle 5"/>
          <p:cNvSpPr/>
          <p:nvPr/>
        </p:nvSpPr>
        <p:spPr>
          <a:xfrm>
            <a:off x="1" y="242094"/>
            <a:ext cx="3038475" cy="353457"/>
          </a:xfrm>
          <a:prstGeom prst="rect">
            <a:avLst/>
          </a:prstGeom>
          <a:noFill/>
          <a:ln w="25400" cap="flat" cmpd="sng" algn="ctr">
            <a:noFill/>
            <a:prstDash val="solid"/>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32651"/>
            <a:r>
              <a:rPr lang="en-GB" sz="1200" b="1" dirty="0" smtClean="0">
                <a:solidFill>
                  <a:srgbClr val="336699"/>
                </a:solidFill>
                <a:latin typeface="Arial"/>
              </a:rPr>
              <a:t>08: Introducing Apps for SharePoint</a:t>
            </a:r>
            <a:endParaRPr lang="en-US" sz="1200" b="1" dirty="0">
              <a:solidFill>
                <a:srgbClr val="336699"/>
              </a:solidFill>
              <a:latin typeface="Arial"/>
            </a:endParaRPr>
          </a:p>
        </p:txBody>
      </p:sp>
    </p:spTree>
    <p:extLst>
      <p:ext uri="{BB962C8B-B14F-4D97-AF65-F5344CB8AC3E}">
        <p14:creationId xmlns:p14="http://schemas.microsoft.com/office/powerpoint/2010/main" val="20581198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64820"/>
          </a:xfrm>
          <a:prstGeom prst="rect">
            <a:avLst/>
          </a:prstGeom>
        </p:spPr>
        <p:txBody>
          <a:bodyPr/>
          <a:lstStyle/>
          <a:p>
            <a:fld id="{E4746CAD-9F7F-438F-B076-389B7466D385}" type="datetime1">
              <a:rPr lang="en-US" smtClean="0">
                <a:solidFill>
                  <a:prstClr val="black"/>
                </a:solidFill>
              </a:rPr>
              <a:t>10/7/2015</a:t>
            </a:fld>
            <a:endParaRPr lang="en-US">
              <a:solidFill>
                <a:prstClr val="black"/>
              </a:solidFill>
            </a:endParaRPr>
          </a:p>
        </p:txBody>
      </p:sp>
      <p:sp>
        <p:nvSpPr>
          <p:cNvPr id="5" name="Slide Number Placeholder 4"/>
          <p:cNvSpPr>
            <a:spLocks noGrp="1"/>
          </p:cNvSpPr>
          <p:nvPr>
            <p:ph type="sldNum" sz="quarter" idx="11"/>
          </p:nvPr>
        </p:nvSpPr>
        <p:spPr>
          <a:xfrm>
            <a:off x="5909310" y="8829967"/>
            <a:ext cx="947103" cy="464820"/>
          </a:xfrm>
          <a:prstGeom prst="rect">
            <a:avLst/>
          </a:prstGeom>
        </p:spPr>
        <p:txBody>
          <a:bodyPr/>
          <a:lstStyle/>
          <a:p>
            <a:fld id="{B4008EB6-D09E-4580-8CD6-DDB14511944F}" type="slidenum">
              <a:rPr lang="en-US" smtClean="0">
                <a:solidFill>
                  <a:prstClr val="black"/>
                </a:solidFill>
              </a:rPr>
              <a:pPr/>
              <a:t>21</a:t>
            </a:fld>
            <a:endParaRPr lang="en-US" dirty="0">
              <a:solidFill>
                <a:prstClr val="black"/>
              </a:solidFill>
            </a:endParaRPr>
          </a:p>
        </p:txBody>
      </p:sp>
      <p:sp>
        <p:nvSpPr>
          <p:cNvPr id="6" name="Header Placeholder 5"/>
          <p:cNvSpPr>
            <a:spLocks noGrp="1"/>
          </p:cNvSpPr>
          <p:nvPr>
            <p:ph type="hdr" sz="quarter" idx="12"/>
          </p:nvPr>
        </p:nvSpPr>
        <p:spPr>
          <a:xfrm>
            <a:off x="0" y="0"/>
            <a:ext cx="2971800" cy="464820"/>
          </a:xfrm>
          <a:prstGeom prst="rect">
            <a:avLst/>
          </a:prstGeom>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a:xfrm>
            <a:off x="-1" y="8829966"/>
            <a:ext cx="5909309" cy="464821"/>
          </a:xfrm>
          <a:prstGeom prst="rect">
            <a:avLst/>
          </a:prstGeom>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608014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A8303B0-8868-4DAD-B924-53F4780BF79D}" type="datetime1">
              <a:rPr lang="en-US" smtClean="0">
                <a:solidFill>
                  <a:prstClr val="black"/>
                </a:solidFill>
              </a:r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99471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9EE97984-C550-439E-838A-061FE1DFADC0}" type="datetime1">
              <a:rPr lang="en-US" smtClean="0">
                <a:solidFill>
                  <a:prstClr val="black"/>
                </a:solidFill>
              </a:r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10724096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521BB65-5173-44CB-99A2-E1FEC486208B}"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548165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72BFE108-0E21-4AC0-9074-517983A7182C}" type="datetime1">
              <a:rPr lang="en-US" smtClean="0">
                <a:solidFill>
                  <a:prstClr val="black"/>
                </a:solidFill>
              </a:r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7045891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697123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8237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2989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a:xfrm>
            <a:off x="3884613" y="0"/>
            <a:ext cx="2971800" cy="464820"/>
          </a:xfrm>
          <a:prstGeom prst="rect">
            <a:avLst/>
          </a:prstGeom>
        </p:spPr>
        <p:txBody>
          <a:bodyPr/>
          <a:lstStyle/>
          <a:p>
            <a:fld id="{70A01F55-C5A2-4843-8805-4B3697210D6F}" type="datetime1">
              <a:rPr lang="en-US" smtClean="0">
                <a:solidFill>
                  <a:prstClr val="black"/>
                </a:solidFill>
              </a:rPr>
              <a:t>10/7/2015</a:t>
            </a:fld>
            <a:endParaRPr lang="en-US">
              <a:solidFill>
                <a:prstClr val="black"/>
              </a:solidFill>
            </a:endParaRPr>
          </a:p>
        </p:txBody>
      </p:sp>
      <p:sp>
        <p:nvSpPr>
          <p:cNvPr id="5" name="Slide Number Placeholder 4"/>
          <p:cNvSpPr>
            <a:spLocks noGrp="1"/>
          </p:cNvSpPr>
          <p:nvPr>
            <p:ph type="sldNum" sz="quarter" idx="11"/>
          </p:nvPr>
        </p:nvSpPr>
        <p:spPr>
          <a:xfrm>
            <a:off x="5909310" y="8829967"/>
            <a:ext cx="947103" cy="464820"/>
          </a:xfrm>
          <a:prstGeom prst="rect">
            <a:avLst/>
          </a:prstGeom>
        </p:spPr>
        <p:txBody>
          <a:bodyPr/>
          <a:lstStyle/>
          <a:p>
            <a:fld id="{B4008EB6-D09E-4580-8CD6-DDB14511944F}" type="slidenum">
              <a:rPr lang="en-US" smtClean="0">
                <a:solidFill>
                  <a:prstClr val="black"/>
                </a:solidFill>
              </a:rPr>
              <a:pPr/>
              <a:t>6</a:t>
            </a:fld>
            <a:endParaRPr lang="en-US" dirty="0">
              <a:solidFill>
                <a:prstClr val="black"/>
              </a:solidFill>
            </a:endParaRPr>
          </a:p>
        </p:txBody>
      </p:sp>
      <p:sp>
        <p:nvSpPr>
          <p:cNvPr id="6" name="Header Placeholder 5"/>
          <p:cNvSpPr>
            <a:spLocks noGrp="1"/>
          </p:cNvSpPr>
          <p:nvPr>
            <p:ph type="hdr" sz="quarter" idx="12"/>
          </p:nvPr>
        </p:nvSpPr>
        <p:spPr>
          <a:xfrm>
            <a:off x="0" y="0"/>
            <a:ext cx="2971800" cy="464820"/>
          </a:xfrm>
          <a:prstGeom prst="rect">
            <a:avLst/>
          </a:prstGeom>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a:xfrm>
            <a:off x="-1" y="8829966"/>
            <a:ext cx="5909309" cy="464821"/>
          </a:xfrm>
          <a:prstGeom prst="rect">
            <a:avLst/>
          </a:prstGeom>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0352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a:prstGeom prst="rect">
            <a:avLst/>
          </a:prstGeom>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 Ready 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4DD1FCE4-EC96-4820-AA4C-78DC01549E68}" type="datetime1">
              <a:rPr lang="en-US" smtClean="0">
                <a:solidFill>
                  <a:prstClr val="black"/>
                </a:solidFill>
              </a:rPr>
              <a:t>10/7/2015</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1498379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4EF1C0A6-B478-4DC7-ADA9-36447DBAFA04}"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670577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F9753050-B0FB-4B99-9120-03108B955309}"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1166969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SPC2012 - Developer</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8ECA25A-81B6-452A-8956-1E86E6C0C782}" type="datetime1">
              <a:rPr lang="en-US" smtClean="0">
                <a:solidFill>
                  <a:prstClr val="black"/>
                </a:solidFill>
              </a:r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88862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a:prstGeom prst="rect">
            <a:avLst/>
          </a:prstGeom>
        </p:spPr>
      </p:sp>
      <p:sp>
        <p:nvSpPr>
          <p:cNvPr id="3" name="Notes Placeholder 2"/>
          <p:cNvSpPr>
            <a:spLocks noGrp="1"/>
          </p:cNvSpPr>
          <p:nvPr>
            <p:ph type="body" idx="1"/>
          </p:nvPr>
        </p:nvSpPr>
        <p:spPr/>
        <p:txBody>
          <a:bodyPr/>
          <a:lstStyle/>
          <a:p>
            <a:pPr marL="228600" indent="-228600">
              <a:buAutoNum type="arabicPeriod"/>
            </a:pPr>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 Ready 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B295BB3-4DBD-4954-AC18-36E33EF58D03}" type="datetime1">
              <a:rPr lang="en-US" smtClean="0">
                <a:solidFill>
                  <a:prstClr val="black"/>
                </a:solidFill>
              </a:rPr>
              <a:t>10/7/2015</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5991190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23488790"/>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678918455"/>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532405"/>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2944579"/>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673441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40826205"/>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6054310"/>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49524276"/>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01422474"/>
      </p:ext>
    </p:extLst>
  </p:cSld>
  <p:clrMapOvr>
    <a:masterClrMapping/>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4935778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471013761"/>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418590371"/>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9538013"/>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41369460"/>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431873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1854686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14264600"/>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20723491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330878568"/>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66958497"/>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65371920"/>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14018074"/>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6497302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89398517"/>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88170574"/>
      </p:ext>
    </p:extLst>
  </p:cSld>
  <p:clrMapOvr>
    <a:masterClrMapping/>
  </p:clrMapOvr>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395703"/>
      </p:ext>
    </p:extLst>
  </p:cSld>
  <p:clrMapOvr>
    <a:masterClrMapping/>
  </p:clrMapOvr>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43194044"/>
      </p:ext>
    </p:extLst>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43059119"/>
      </p:ext>
    </p:extLst>
  </p:cSld>
  <p:clrMapOvr>
    <a:masterClrMapping/>
  </p:clrMapOvr>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11250444"/>
      </p:ext>
    </p:extLst>
  </p:cSld>
  <p:clrMapOvr>
    <a:masterClrMapping/>
  </p:clrMapOvr>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46352591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95132152"/>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96213681"/>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51360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80010446"/>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959105445"/>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0901488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918635799"/>
      </p:ext>
    </p:extLst>
  </p:cSld>
  <p:clrMapOvr>
    <a:masterClrMapping/>
  </p:clrMapOvr>
  <p:transition>
    <p:fade/>
  </p:transition>
  <p:timing>
    <p:tnLst>
      <p:par>
        <p:cTn id="1" dur="indefinite" restart="never" nodeType="tmRoot"/>
      </p:par>
    </p:tnLst>
  </p:timing>
  <p:hf hdr="0"/>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4537388"/>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05090513"/>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74123949"/>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71203965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0767317" y="6318179"/>
            <a:ext cx="1345122" cy="619035"/>
          </a:xfrm>
          <a:prstGeom prst="rect">
            <a:avLst/>
          </a:prstGeom>
        </p:spPr>
      </p:pic>
      <p:sp>
        <p:nvSpPr>
          <p:cNvPr id="3" name="Slide Number Placeholder 9"/>
          <p:cNvSpPr>
            <a:spLocks noGrp="1"/>
          </p:cNvSpPr>
          <p:nvPr>
            <p:ph type="sldNum" sz="quarter" idx="12"/>
          </p:nvPr>
        </p:nvSpPr>
        <p:spPr>
          <a:xfrm>
            <a:off x="202201" y="6531796"/>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08039" y="307245"/>
            <a:ext cx="11149013" cy="747897"/>
          </a:xfrm>
        </p:spPr>
        <p:txBody>
          <a:bodyPr lIns="146304" tIns="91440" rIns="146304" bIns="91440"/>
          <a:lstStyle/>
          <a:p>
            <a:r>
              <a:rPr lang="en-US" dirty="0" smtClean="0"/>
              <a:t>Click to edit master title style</a:t>
            </a:r>
            <a:endParaRPr lang="en-US" dirty="0"/>
          </a:p>
        </p:txBody>
      </p:sp>
      <p:sp>
        <p:nvSpPr>
          <p:cNvPr id="5" name="Text Placeholder 4"/>
          <p:cNvSpPr>
            <a:spLocks noGrp="1"/>
          </p:cNvSpPr>
          <p:nvPr>
            <p:ph type="body" sz="quarter" idx="10"/>
          </p:nvPr>
        </p:nvSpPr>
        <p:spPr>
          <a:xfrm>
            <a:off x="316337" y="1203350"/>
            <a:ext cx="11650488" cy="5002242"/>
          </a:xfrm>
        </p:spPr>
        <p:txBody>
          <a:bodyPr lIns="146304" tIns="91440" rIns="146304" bIns="91440"/>
          <a:lstStyle>
            <a:lvl1pPr marL="0" indent="0">
              <a:buNone/>
              <a:defRPr/>
            </a:lvl1pPr>
            <a:lvl2pPr marL="339594" indent="0">
              <a:buNone/>
              <a:defRPr/>
            </a:lvl2pPr>
            <a:lvl3pPr marL="572867" indent="0">
              <a:buNone/>
              <a:defRPr/>
            </a:lvl3pPr>
            <a:lvl4pPr marL="798208" indent="0">
              <a:buNone/>
              <a:defRPr/>
            </a:lvl4pPr>
            <a:lvl5pPr marL="102989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9"/>
          <p:cNvSpPr>
            <a:spLocks noGrp="1"/>
          </p:cNvSpPr>
          <p:nvPr>
            <p:ph type="sldNum" sz="quarter" idx="12"/>
          </p:nvPr>
        </p:nvSpPr>
        <p:spPr>
          <a:xfrm>
            <a:off x="308039" y="6509285"/>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4" name="Picture 3"/>
          <p:cNvPicPr>
            <a:picLocks noChangeAspect="1"/>
          </p:cNvPicPr>
          <p:nvPr userDrawn="1"/>
        </p:nvPicPr>
        <p:blipFill>
          <a:blip r:embed="rId2"/>
          <a:stretch>
            <a:fillRect/>
          </a:stretch>
        </p:blipFill>
        <p:spPr>
          <a:xfrm>
            <a:off x="10849510" y="6298340"/>
            <a:ext cx="1339315" cy="616363"/>
          </a:xfrm>
          <a:prstGeom prst="rect">
            <a:avLst/>
          </a:prstGeom>
        </p:spPr>
      </p:pic>
    </p:spTree>
    <p:extLst>
      <p:ext uri="{BB962C8B-B14F-4D97-AF65-F5344CB8AC3E}">
        <p14:creationId xmlns:p14="http://schemas.microsoft.com/office/powerpoint/2010/main" val="1737689897"/>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0457696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6887889"/>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428957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19617023"/>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7784034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85637211"/>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203511144"/>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4580111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6638457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89779573"/>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62222418"/>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78759632"/>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507713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40443088"/>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0540815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800637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109230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972253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285158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64367264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565109640"/>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2137763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32327421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370889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118001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19112" y="6467905"/>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613203" y="6220961"/>
            <a:ext cx="1330327" cy="613997"/>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9705304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4992524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7489760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651275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7990080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1689923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58145772"/>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5978329"/>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752380850"/>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82307551"/>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47324938"/>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3198469"/>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50942967"/>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1741030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97526238"/>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3878503"/>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713790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88159781"/>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68075170"/>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273737536"/>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76091696"/>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278737612"/>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235904272"/>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452051371"/>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361543560"/>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13137757"/>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324393456"/>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4995294"/>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69013"/>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2064810"/>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429807"/>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8212664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87623332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995275608"/>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9261185"/>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44266246"/>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66805917"/>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0843833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45067072"/>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74006854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26" Type="http://schemas.openxmlformats.org/officeDocument/2006/relationships/slideLayout" Target="../slideLayouts/slideLayout86.xml"/><Relationship Id="rId3" Type="http://schemas.openxmlformats.org/officeDocument/2006/relationships/slideLayout" Target="../slideLayouts/slideLayout63.xml"/><Relationship Id="rId21" Type="http://schemas.openxmlformats.org/officeDocument/2006/relationships/slideLayout" Target="../slideLayouts/slideLayout81.xml"/><Relationship Id="rId34" Type="http://schemas.openxmlformats.org/officeDocument/2006/relationships/slideLayout" Target="../slideLayouts/slideLayout94.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5" Type="http://schemas.openxmlformats.org/officeDocument/2006/relationships/slideLayout" Target="../slideLayouts/slideLayout85.xml"/><Relationship Id="rId33" Type="http://schemas.openxmlformats.org/officeDocument/2006/relationships/slideLayout" Target="../slideLayouts/slideLayout93.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29" Type="http://schemas.openxmlformats.org/officeDocument/2006/relationships/slideLayout" Target="../slideLayouts/slideLayout89.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slideLayout" Target="../slideLayouts/slideLayout84.xml"/><Relationship Id="rId32" Type="http://schemas.openxmlformats.org/officeDocument/2006/relationships/slideLayout" Target="../slideLayouts/slideLayout92.xml"/><Relationship Id="rId37" Type="http://schemas.openxmlformats.org/officeDocument/2006/relationships/image" Target="../media/image8.png"/><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slideLayout" Target="../slideLayouts/slideLayout83.xml"/><Relationship Id="rId28" Type="http://schemas.openxmlformats.org/officeDocument/2006/relationships/slideLayout" Target="../slideLayouts/slideLayout88.xml"/><Relationship Id="rId36" Type="http://schemas.openxmlformats.org/officeDocument/2006/relationships/image" Target="../media/image7.png"/><Relationship Id="rId10" Type="http://schemas.openxmlformats.org/officeDocument/2006/relationships/slideLayout" Target="../slideLayouts/slideLayout70.xml"/><Relationship Id="rId19" Type="http://schemas.openxmlformats.org/officeDocument/2006/relationships/slideLayout" Target="../slideLayouts/slideLayout79.xml"/><Relationship Id="rId31" Type="http://schemas.openxmlformats.org/officeDocument/2006/relationships/slideLayout" Target="../slideLayouts/slideLayout91.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 Id="rId27" Type="http://schemas.openxmlformats.org/officeDocument/2006/relationships/slideLayout" Target="../slideLayouts/slideLayout87.xml"/><Relationship Id="rId30" Type="http://schemas.openxmlformats.org/officeDocument/2006/relationships/slideLayout" Target="../slideLayouts/slideLayout90.xml"/><Relationship Id="rId35"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2.xml"/><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image" Target="../media/image16.png"/><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theme" Target="../theme/theme5.xml"/><Relationship Id="rId5" Type="http://schemas.openxmlformats.org/officeDocument/2006/relationships/slideLayout" Target="../slideLayouts/slideLayout99.xml"/><Relationship Id="rId10" Type="http://schemas.openxmlformats.org/officeDocument/2006/relationships/slideLayout" Target="../slideLayouts/slideLayout104.xml"/><Relationship Id="rId4" Type="http://schemas.openxmlformats.org/officeDocument/2006/relationships/slideLayout" Target="../slideLayouts/slideLayout98.xml"/><Relationship Id="rId9" Type="http://schemas.openxmlformats.org/officeDocument/2006/relationships/slideLayout" Target="../slideLayouts/slideLayout10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2.xml"/><Relationship Id="rId3" Type="http://schemas.openxmlformats.org/officeDocument/2006/relationships/slideLayout" Target="../slideLayouts/slideLayout107.xml"/><Relationship Id="rId7" Type="http://schemas.openxmlformats.org/officeDocument/2006/relationships/slideLayout" Target="../slideLayouts/slideLayout111.xml"/><Relationship Id="rId12" Type="http://schemas.openxmlformats.org/officeDocument/2006/relationships/image" Target="../media/image16.png"/><Relationship Id="rId2" Type="http://schemas.openxmlformats.org/officeDocument/2006/relationships/slideLayout" Target="../slideLayouts/slideLayout106.xml"/><Relationship Id="rId1" Type="http://schemas.openxmlformats.org/officeDocument/2006/relationships/slideLayout" Target="../slideLayouts/slideLayout105.xml"/><Relationship Id="rId6" Type="http://schemas.openxmlformats.org/officeDocument/2006/relationships/slideLayout" Target="../slideLayouts/slideLayout110.xml"/><Relationship Id="rId11" Type="http://schemas.openxmlformats.org/officeDocument/2006/relationships/theme" Target="../theme/theme6.xml"/><Relationship Id="rId5" Type="http://schemas.openxmlformats.org/officeDocument/2006/relationships/slideLayout" Target="../slideLayouts/slideLayout109.xml"/><Relationship Id="rId10" Type="http://schemas.openxmlformats.org/officeDocument/2006/relationships/slideLayout" Target="../slideLayouts/slideLayout114.xml"/><Relationship Id="rId4" Type="http://schemas.openxmlformats.org/officeDocument/2006/relationships/slideLayout" Target="../slideLayouts/slideLayout108.xml"/><Relationship Id="rId9" Type="http://schemas.openxmlformats.org/officeDocument/2006/relationships/slideLayout" Target="../slideLayouts/slideLayout11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slideLayout" Target="../slideLayouts/slideLayout132.xml"/><Relationship Id="rId26" Type="http://schemas.openxmlformats.org/officeDocument/2006/relationships/slideLayout" Target="../slideLayouts/slideLayout140.xml"/><Relationship Id="rId3" Type="http://schemas.openxmlformats.org/officeDocument/2006/relationships/slideLayout" Target="../slideLayouts/slideLayout117.xml"/><Relationship Id="rId21" Type="http://schemas.openxmlformats.org/officeDocument/2006/relationships/slideLayout" Target="../slideLayouts/slideLayout135.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5" Type="http://schemas.openxmlformats.org/officeDocument/2006/relationships/slideLayout" Target="../slideLayouts/slideLayout139.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20" Type="http://schemas.openxmlformats.org/officeDocument/2006/relationships/slideLayout" Target="../slideLayouts/slideLayout134.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24" Type="http://schemas.openxmlformats.org/officeDocument/2006/relationships/slideLayout" Target="../slideLayouts/slideLayout138.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23" Type="http://schemas.openxmlformats.org/officeDocument/2006/relationships/slideLayout" Target="../slideLayouts/slideLayout137.xml"/><Relationship Id="rId10" Type="http://schemas.openxmlformats.org/officeDocument/2006/relationships/slideLayout" Target="../slideLayouts/slideLayout124.xml"/><Relationship Id="rId19" Type="http://schemas.openxmlformats.org/officeDocument/2006/relationships/slideLayout" Target="../slideLayouts/slideLayout133.xml"/><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 Id="rId22" Type="http://schemas.openxmlformats.org/officeDocument/2006/relationships/slideLayout" Target="../slideLayouts/slideLayout136.xml"/><Relationship Id="rId27"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9" r:id="rId21"/>
    <p:sldLayoutId id="2147484150"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97492923"/>
      </p:ext>
    </p:extLst>
  </p:cSld>
  <p:clrMap bg1="lt1" tx1="dk1" bg2="lt2" tx2="dk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 id="2147484163" r:id="rId12"/>
    <p:sldLayoutId id="2147484164" r:id="rId13"/>
    <p:sldLayoutId id="2147484165" r:id="rId14"/>
    <p:sldLayoutId id="2147484166" r:id="rId15"/>
    <p:sldLayoutId id="2147484167" r:id="rId16"/>
    <p:sldLayoutId id="2147484168" r:id="rId17"/>
    <p:sldLayoutId id="2147484169" r:id="rId18"/>
    <p:sldLayoutId id="2147484170" r:id="rId19"/>
    <p:sldLayoutId id="2147484171" r:id="rId20"/>
    <p:sldLayoutId id="2147484172" r:id="rId21"/>
    <p:sldLayoutId id="2147484174" r:id="rId22"/>
    <p:sldLayoutId id="2147484175" r:id="rId23"/>
    <p:sldLayoutId id="2147484176" r:id="rId24"/>
    <p:sldLayoutId id="2147484177" r:id="rId25"/>
    <p:sldLayoutId id="2147484179"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2565898369"/>
      </p:ext>
    </p:extLst>
  </p:cSld>
  <p:clrMap bg1="dk1" tx1="lt1" bg2="dk2" tx2="lt2" accent1="accent1" accent2="accent2" accent3="accent3" accent4="accent4" accent5="accent5" accent6="accent6" hlink="hlink" folHlink="folHlink"/>
  <p:sldLayoutIdLst>
    <p:sldLayoutId id="2147484181" r:id="rId1"/>
    <p:sldLayoutId id="2147484182" r:id="rId2"/>
    <p:sldLayoutId id="2147484183" r:id="rId3"/>
    <p:sldLayoutId id="2147484184" r:id="rId4"/>
    <p:sldLayoutId id="2147484185" r:id="rId5"/>
    <p:sldLayoutId id="2147484186" r:id="rId6"/>
    <p:sldLayoutId id="2147484187" r:id="rId7"/>
    <p:sldLayoutId id="2147484188" r:id="rId8"/>
    <p:sldLayoutId id="2147484189" r:id="rId9"/>
    <p:sldLayoutId id="2147484190" r:id="rId10"/>
    <p:sldLayoutId id="2147484191" r:id="rId11"/>
    <p:sldLayoutId id="2147484192" r:id="rId12"/>
    <p:sldLayoutId id="2147484193" r:id="rId13"/>
    <p:sldLayoutId id="2147484194" r:id="rId14"/>
    <p:sldLayoutId id="2147484195" r:id="rId15"/>
    <p:sldLayoutId id="2147484196" r:id="rId16"/>
    <p:sldLayoutId id="2147484197" r:id="rId17"/>
    <p:sldLayoutId id="2147484198" r:id="rId18"/>
    <p:sldLayoutId id="2147484199" r:id="rId19"/>
    <p:sldLayoutId id="2147484200" r:id="rId20"/>
    <p:sldLayoutId id="2147484201" r:id="rId21"/>
    <p:sldLayoutId id="2147484202" r:id="rId22"/>
    <p:sldLayoutId id="2147484203" r:id="rId23"/>
    <p:sldLayoutId id="2147484204" r:id="rId24"/>
    <p:sldLayoutId id="2147484205" r:id="rId25"/>
    <p:sldLayoutId id="2147484206" r:id="rId26"/>
    <p:sldLayoutId id="2147484207" r:id="rId27"/>
    <p:sldLayoutId id="2147484208" r:id="rId28"/>
    <p:sldLayoutId id="2147484209" r:id="rId29"/>
    <p:sldLayoutId id="2147484210" r:id="rId30"/>
    <p:sldLayoutId id="2147484211" r:id="rId31"/>
    <p:sldLayoutId id="2147484212" r:id="rId32"/>
    <p:sldLayoutId id="2147484213" r:id="rId33"/>
    <p:sldLayoutId id="2147484214" r:id="rId34"/>
  </p:sldLayoutIdLst>
  <p:transition>
    <p:fade/>
  </p:transition>
  <p:timing>
    <p:tnLst>
      <p:par>
        <p:cTn id="1" dur="indefinite" restart="never" nodeType="tmRoot"/>
      </p:par>
    </p:tnLst>
  </p:timing>
  <p:hf hdr="0" ftr="0" dt="0"/>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63679625"/>
      </p:ext>
    </p:extLst>
  </p:cSld>
  <p:clrMap bg1="lt1" tx1="dk1" bg2="lt2" tx2="dk2" accent1="accent1" accent2="accent2" accent3="accent3" accent4="accent4" accent5="accent5" accent6="accent6" hlink="hlink" folHlink="folHlink"/>
  <p:sldLayoutIdLst>
    <p:sldLayoutId id="2147484218" r:id="rId1"/>
    <p:sldLayoutId id="2147484219" r:id="rId2"/>
    <p:sldLayoutId id="2147484220" r:id="rId3"/>
    <p:sldLayoutId id="2147484221" r:id="rId4"/>
    <p:sldLayoutId id="2147484222" r:id="rId5"/>
    <p:sldLayoutId id="2147484223" r:id="rId6"/>
    <p:sldLayoutId id="2147484224" r:id="rId7"/>
    <p:sldLayoutId id="2147484225" r:id="rId8"/>
    <p:sldLayoutId id="2147484226" r:id="rId9"/>
    <p:sldLayoutId id="2147484227"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849741140"/>
      </p:ext>
    </p:extLst>
  </p:cSld>
  <p:clrMap bg1="lt1" tx1="dk1" bg2="lt2" tx2="dk2" accent1="accent1" accent2="accent2" accent3="accent3" accent4="accent4" accent5="accent5" accent6="accent6" hlink="hlink" folHlink="folHlink"/>
  <p:sldLayoutIdLst>
    <p:sldLayoutId id="2147484229" r:id="rId1"/>
    <p:sldLayoutId id="2147484230" r:id="rId2"/>
    <p:sldLayoutId id="2147484231" r:id="rId3"/>
    <p:sldLayoutId id="2147484232" r:id="rId4"/>
    <p:sldLayoutId id="2147484233" r:id="rId5"/>
    <p:sldLayoutId id="2147484234" r:id="rId6"/>
    <p:sldLayoutId id="2147484235" r:id="rId7"/>
    <p:sldLayoutId id="2147484236" r:id="rId8"/>
    <p:sldLayoutId id="2147484237" r:id="rId9"/>
    <p:sldLayoutId id="2147484238"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44449427"/>
      </p:ext>
    </p:extLst>
  </p:cSld>
  <p:clrMap bg1="lt1" tx1="dk1" bg2="lt2" tx2="dk2" accent1="accent1" accent2="accent2" accent3="accent3" accent4="accent4" accent5="accent5" accent6="accent6" hlink="hlink" folHlink="folHlink"/>
  <p:sldLayoutIdLst>
    <p:sldLayoutId id="2147484240" r:id="rId1"/>
    <p:sldLayoutId id="2147484241" r:id="rId2"/>
    <p:sldLayoutId id="2147484242" r:id="rId3"/>
    <p:sldLayoutId id="2147484243" r:id="rId4"/>
    <p:sldLayoutId id="2147484244" r:id="rId5"/>
    <p:sldLayoutId id="2147484245" r:id="rId6"/>
    <p:sldLayoutId id="2147484246" r:id="rId7"/>
    <p:sldLayoutId id="2147484247" r:id="rId8"/>
    <p:sldLayoutId id="2147484248" r:id="rId9"/>
    <p:sldLayoutId id="2147484249" r:id="rId10"/>
    <p:sldLayoutId id="2147484250" r:id="rId11"/>
    <p:sldLayoutId id="2147484251" r:id="rId12"/>
    <p:sldLayoutId id="2147484252" r:id="rId13"/>
    <p:sldLayoutId id="2147484253" r:id="rId14"/>
    <p:sldLayoutId id="2147484254" r:id="rId15"/>
    <p:sldLayoutId id="2147484255" r:id="rId16"/>
    <p:sldLayoutId id="2147484256" r:id="rId17"/>
    <p:sldLayoutId id="2147484257" r:id="rId18"/>
    <p:sldLayoutId id="2147484258" r:id="rId19"/>
    <p:sldLayoutId id="2147484259" r:id="rId20"/>
    <p:sldLayoutId id="2147484260" r:id="rId21"/>
    <p:sldLayoutId id="2147484261" r:id="rId22"/>
    <p:sldLayoutId id="2147484262" r:id="rId23"/>
    <p:sldLayoutId id="2147484263" r:id="rId24"/>
    <p:sldLayoutId id="2147484264" r:id="rId25"/>
    <p:sldLayoutId id="2147484265"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3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42.png"/><Relationship Id="rId5" Type="http://schemas.openxmlformats.org/officeDocument/2006/relationships/image" Target="../media/image41.jpe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6.xml"/></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60.xml"/></Relationships>
</file>

<file path=ppt/slides/_rels/slide29.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2.xml"/><Relationship Id="rId1" Type="http://schemas.openxmlformats.org/officeDocument/2006/relationships/slideLayout" Target="../slideLayouts/slideLayout109.xml"/><Relationship Id="rId5" Type="http://schemas.openxmlformats.org/officeDocument/2006/relationships/image" Target="../media/image50.emf"/><Relationship Id="rId4" Type="http://schemas.openxmlformats.org/officeDocument/2006/relationships/image" Target="../media/image49.emf"/></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60.xml"/></Relationships>
</file>

<file path=ppt/slides/_rels/slide30.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3.xml"/><Relationship Id="rId1" Type="http://schemas.openxmlformats.org/officeDocument/2006/relationships/slideLayout" Target="../slideLayouts/slideLayout109.xml"/><Relationship Id="rId6" Type="http://schemas.openxmlformats.org/officeDocument/2006/relationships/image" Target="../media/image52.emf"/><Relationship Id="rId11" Type="http://schemas.openxmlformats.org/officeDocument/2006/relationships/image" Target="../media/image54.png"/><Relationship Id="rId5" Type="http://schemas.openxmlformats.org/officeDocument/2006/relationships/image" Target="../media/image51.emf"/><Relationship Id="rId10" Type="http://schemas.openxmlformats.org/officeDocument/2006/relationships/image" Target="../media/image53.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xml"/><Relationship Id="rId1" Type="http://schemas.openxmlformats.org/officeDocument/2006/relationships/slideLayout" Target="../slideLayouts/slideLayout99.xml"/><Relationship Id="rId4" Type="http://schemas.openxmlformats.org/officeDocument/2006/relationships/image" Target="../media/image2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0399" y="2136047"/>
            <a:ext cx="11080784" cy="997196"/>
          </a:xfrm>
        </p:spPr>
        <p:txBody>
          <a:bodyPr/>
          <a:lstStyle/>
          <a:p>
            <a:r>
              <a:rPr lang="en-US" sz="6595" dirty="0" smtClean="0"/>
              <a:t>Building Apps for the Office Store</a:t>
            </a:r>
            <a:endParaRPr lang="en-US" sz="6595" dirty="0"/>
          </a:p>
        </p:txBody>
      </p:sp>
      <p:sp>
        <p:nvSpPr>
          <p:cNvPr id="3" name="Text Placeholder 2"/>
          <p:cNvSpPr>
            <a:spLocks noGrp="1"/>
          </p:cNvSpPr>
          <p:nvPr>
            <p:ph type="body" sz="quarter" idx="12"/>
          </p:nvPr>
        </p:nvSpPr>
        <p:spPr>
          <a:xfrm>
            <a:off x="978694" y="3425824"/>
            <a:ext cx="10237787" cy="977363"/>
          </a:xfrm>
        </p:spPr>
        <p:txBody>
          <a:bodyPr/>
          <a:lstStyle/>
          <a:p>
            <a:r>
              <a:rPr lang="en-US" sz="3200" dirty="0" smtClean="0"/>
              <a:t>Jim Epes, Office Store Product Marketing Manager</a:t>
            </a:r>
          </a:p>
          <a:p>
            <a:r>
              <a:rPr lang="en-US" sz="3200" dirty="0" smtClean="0"/>
              <a:t>Scot Hillier, Office 365 MVP</a:t>
            </a:r>
            <a:endParaRPr lang="en-US" sz="3200" dirty="0"/>
          </a:p>
        </p:txBody>
      </p:sp>
    </p:spTree>
    <p:extLst>
      <p:ext uri="{BB962C8B-B14F-4D97-AF65-F5344CB8AC3E}">
        <p14:creationId xmlns:p14="http://schemas.microsoft.com/office/powerpoint/2010/main" val="18022763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screen">
            <a:extLst>
              <a:ext uri="{28A0092B-C50C-407E-A947-70E740481C1C}">
                <a14:useLocalDpi xmlns:a14="http://schemas.microsoft.com/office/drawing/2010/main" val="0"/>
              </a:ext>
            </a:extLst>
          </a:blip>
          <a:srcRect b="13268"/>
          <a:stretch/>
        </p:blipFill>
        <p:spPr>
          <a:xfrm>
            <a:off x="323302" y="313811"/>
            <a:ext cx="7312258" cy="5439899"/>
          </a:xfrm>
          <a:prstGeom prst="rect">
            <a:avLst/>
          </a:prstGeom>
          <a:effectLst>
            <a:outerShdw blurRad="50800" dist="38100" dir="5400000" algn="ctr" rotWithShape="0">
              <a:srgbClr val="000000">
                <a:alpha val="40000"/>
              </a:srgbClr>
            </a:outerShdw>
          </a:effec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0414" y="313811"/>
            <a:ext cx="7312258" cy="6155901"/>
          </a:xfrm>
          <a:prstGeom prst="rect">
            <a:avLst/>
          </a:prstGeom>
          <a:ln>
            <a:noFill/>
          </a:ln>
          <a:effectLst>
            <a:outerShdw blurRad="50800" dist="38100" dir="5400000" algn="tl" rotWithShape="0">
              <a:srgbClr val="333333">
                <a:alpha val="40000"/>
              </a:srgbClr>
            </a:outerShdw>
          </a:effectLst>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91892" y="1473087"/>
            <a:ext cx="9140322" cy="5137792"/>
          </a:xfrm>
          <a:prstGeom prst="rect">
            <a:avLst/>
          </a:prstGeom>
          <a:effectLst>
            <a:outerShdw blurRad="50800" dist="38100" dir="5400000" algn="ctr" rotWithShape="0">
              <a:srgbClr val="000000">
                <a:alpha val="40000"/>
              </a:srgbClr>
            </a:outerShdw>
          </a:effectLst>
        </p:spPr>
      </p:pic>
      <p:sp>
        <p:nvSpPr>
          <p:cNvPr id="5" name="TextBox 4"/>
          <p:cNvSpPr txBox="1"/>
          <p:nvPr/>
        </p:nvSpPr>
        <p:spPr>
          <a:xfrm>
            <a:off x="579172" y="4533900"/>
            <a:ext cx="1803400" cy="738664"/>
          </a:xfrm>
          <a:prstGeom prst="rect">
            <a:avLst/>
          </a:prstGeom>
          <a:noFill/>
        </p:spPr>
        <p:txBody>
          <a:bodyPr wrap="square" lIns="0" tIns="0" rIns="0" bIns="0" rtlCol="0">
            <a:spAutoFit/>
          </a:bodyPr>
          <a:lstStyle/>
          <a:p>
            <a:r>
              <a:rPr lang="en-US" sz="2400" spc="-70" dirty="0" smtClean="0">
                <a:solidFill>
                  <a:schemeClr val="tx2"/>
                </a:solidFill>
              </a:rPr>
              <a:t>Sample Mail Apps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727653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5"/>
          <p:cNvSpPr>
            <a:spLocks noGrp="1"/>
          </p:cNvSpPr>
          <p:nvPr>
            <p:ph type="title"/>
          </p:nvPr>
        </p:nvSpPr>
        <p:spPr>
          <a:xfrm>
            <a:off x="272957" y="285901"/>
            <a:ext cx="11762666" cy="747596"/>
          </a:xfrm>
        </p:spPr>
        <p:txBody>
          <a:bodyPr/>
          <a:lstStyle/>
          <a:p>
            <a:r>
              <a:rPr lang="en-US" sz="4800" dirty="0" smtClean="0"/>
              <a:t>App shapes for SharePoint (Store supported)</a:t>
            </a:r>
            <a:endParaRPr lang="en-US" sz="4800" dirty="0"/>
          </a:p>
        </p:txBody>
      </p:sp>
      <p:sp>
        <p:nvSpPr>
          <p:cNvPr id="32" name="Text Placeholder 2"/>
          <p:cNvSpPr txBox="1">
            <a:spLocks/>
          </p:cNvSpPr>
          <p:nvPr/>
        </p:nvSpPr>
        <p:spPr>
          <a:xfrm>
            <a:off x="4722102" y="1384345"/>
            <a:ext cx="7215898" cy="1499719"/>
          </a:xfrm>
          <a:prstGeom prst="rect">
            <a:avLst/>
          </a:prstGeom>
        </p:spPr>
        <p:txBody>
          <a:bodyPr lIns="91358" tIns="45681" rIns="91358" bIns="45681"/>
          <a:lstStyle>
            <a:lvl1pPr marL="345796" indent="-345796" algn="l" defTabSz="913637" rtl="0" eaLnBrk="1" latinLnBrk="0" hangingPunct="1">
              <a:lnSpc>
                <a:spcPct val="90000"/>
              </a:lnSpc>
              <a:spcBef>
                <a:spcPct val="20000"/>
              </a:spcBef>
              <a:buSzPct val="90000"/>
              <a:buFont typeface="Arial" pitchFamily="34" charset="0"/>
              <a:buChar char="•"/>
              <a:defRPr sz="32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1pPr>
            <a:lvl2pPr marL="629739" indent="-283935" algn="l" defTabSz="913637" rtl="0" eaLnBrk="1" latinLnBrk="0" hangingPunct="1">
              <a:lnSpc>
                <a:spcPct val="90000"/>
              </a:lnSpc>
              <a:spcBef>
                <a:spcPct val="20000"/>
              </a:spcBef>
              <a:buSzPct val="90000"/>
              <a:buFont typeface="Arial" pitchFamily="34" charset="0"/>
              <a:buChar char="•"/>
              <a:tabLst>
                <a:tab pos="629739" algn="l"/>
              </a:tabLst>
              <a:defRPr sz="28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913673" indent="-283935" algn="l" defTabSz="913637" rtl="0" eaLnBrk="1" latinLnBrk="0" hangingPunct="1">
              <a:lnSpc>
                <a:spcPct val="90000"/>
              </a:lnSpc>
              <a:spcBef>
                <a:spcPct val="20000"/>
              </a:spcBef>
              <a:buSzPct val="90000"/>
              <a:buFont typeface="Arial" pitchFamily="34" charset="0"/>
              <a:buChar char="•"/>
              <a:defRPr sz="24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1481549" indent="-223661" algn="l" defTabSz="913637" rtl="0" eaLnBrk="1" latinLnBrk="0" hangingPunct="1">
              <a:lnSpc>
                <a:spcPct val="90000"/>
              </a:lnSpc>
              <a:spcBef>
                <a:spcPct val="20000"/>
              </a:spcBef>
              <a:buSzPct val="90000"/>
              <a:buFont typeface="Arial" pitchFamily="34" charset="0"/>
              <a:buChar char="•"/>
              <a:tabLst>
                <a:tab pos="913673"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1555" indent="-230006" algn="l" defTabSz="913637" rtl="0" eaLnBrk="1" latinLnBrk="0" hangingPunct="1">
              <a:lnSpc>
                <a:spcPct val="90000"/>
              </a:lnSpc>
              <a:spcBef>
                <a:spcPct val="20000"/>
              </a:spcBef>
              <a:buSzPct val="90000"/>
              <a:buFont typeface="Arial" pitchFamily="34" charset="0"/>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2504"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9323"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6141"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2963"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Bef>
                <a:spcPts val="0"/>
              </a:spcBef>
              <a:spcAft>
                <a:spcPts val="600"/>
              </a:spcAft>
              <a:buNone/>
            </a:pPr>
            <a:r>
              <a:rPr lang="en-US" sz="3999" dirty="0">
                <a:gradFill>
                  <a:gsLst>
                    <a:gs pos="1250">
                      <a:srgbClr val="DC3C00"/>
                    </a:gs>
                    <a:gs pos="100000">
                      <a:srgbClr val="DC3C00"/>
                    </a:gs>
                  </a:gsLst>
                  <a:lin ang="5400000" scaled="0"/>
                </a:gradFill>
                <a:latin typeface="Segoe UI Light"/>
              </a:rPr>
              <a:t>Full page</a:t>
            </a:r>
          </a:p>
          <a:p>
            <a:pPr marL="0" lvl="1" indent="0">
              <a:lnSpc>
                <a:spcPct val="100000"/>
              </a:lnSpc>
              <a:spcBef>
                <a:spcPts val="0"/>
              </a:spcBef>
              <a:buNone/>
              <a:tabLst/>
            </a:pPr>
            <a:r>
              <a:rPr lang="en-US" sz="1999" dirty="0">
                <a:gradFill>
                  <a:gsLst>
                    <a:gs pos="1250">
                      <a:srgbClr val="797A7D"/>
                    </a:gs>
                    <a:gs pos="100000">
                      <a:srgbClr val="797A7D"/>
                    </a:gs>
                  </a:gsLst>
                  <a:lin ang="5400000" scaled="0"/>
                </a:gradFill>
              </a:rPr>
              <a:t>Implement complete app experiences to satisfy </a:t>
            </a:r>
          </a:p>
          <a:p>
            <a:pPr marL="0" lvl="1" indent="0">
              <a:lnSpc>
                <a:spcPct val="100000"/>
              </a:lnSpc>
              <a:spcBef>
                <a:spcPts val="0"/>
              </a:spcBef>
              <a:buNone/>
              <a:tabLst/>
            </a:pPr>
            <a:r>
              <a:rPr lang="en-US" sz="1999" dirty="0">
                <a:gradFill>
                  <a:gsLst>
                    <a:gs pos="1250">
                      <a:srgbClr val="797A7D"/>
                    </a:gs>
                    <a:gs pos="100000">
                      <a:srgbClr val="797A7D"/>
                    </a:gs>
                  </a:gsLst>
                  <a:lin ang="5400000" scaled="0"/>
                </a:gradFill>
              </a:rPr>
              <a:t>business scenarios</a:t>
            </a:r>
          </a:p>
        </p:txBody>
      </p:sp>
      <p:sp>
        <p:nvSpPr>
          <p:cNvPr id="33" name="Rectangle 32"/>
          <p:cNvSpPr/>
          <p:nvPr/>
        </p:nvSpPr>
        <p:spPr>
          <a:xfrm>
            <a:off x="4722100" y="3251824"/>
            <a:ext cx="7313523" cy="1347477"/>
          </a:xfrm>
          <a:prstGeom prst="rect">
            <a:avLst/>
          </a:prstGeom>
        </p:spPr>
        <p:txBody>
          <a:bodyPr wrap="square" lIns="91358" tIns="45681" rIns="91358" bIns="45681">
            <a:spAutoFit/>
          </a:bodyPr>
          <a:lstStyle/>
          <a:p>
            <a:pPr defTabSz="913912">
              <a:spcBef>
                <a:spcPts val="2398"/>
              </a:spcBef>
            </a:pPr>
            <a:r>
              <a:rPr lang="en-US" sz="3999" dirty="0">
                <a:gradFill>
                  <a:gsLst>
                    <a:gs pos="1250">
                      <a:srgbClr val="DC3C00"/>
                    </a:gs>
                    <a:gs pos="100000">
                      <a:srgbClr val="DC3C00"/>
                    </a:gs>
                  </a:gsLst>
                  <a:lin ang="5400000" scaled="0"/>
                </a:gradFill>
                <a:latin typeface="Segoe UI Light"/>
              </a:rPr>
              <a:t>Parts</a:t>
            </a:r>
          </a:p>
          <a:p>
            <a:pPr marL="0" lvl="1" defTabSz="913912"/>
            <a:r>
              <a:rPr lang="en-US" sz="1999" dirty="0">
                <a:gradFill>
                  <a:gsLst>
                    <a:gs pos="1250">
                      <a:srgbClr val="797A7D"/>
                    </a:gs>
                    <a:gs pos="100000">
                      <a:srgbClr val="797A7D"/>
                    </a:gs>
                  </a:gsLst>
                  <a:lin ang="5400000" scaled="0"/>
                </a:gradFill>
              </a:rPr>
              <a:t>Create app parts that can interact with the </a:t>
            </a:r>
            <a:br>
              <a:rPr lang="en-US" sz="1999" dirty="0">
                <a:gradFill>
                  <a:gsLst>
                    <a:gs pos="1250">
                      <a:srgbClr val="797A7D"/>
                    </a:gs>
                    <a:gs pos="100000">
                      <a:srgbClr val="797A7D"/>
                    </a:gs>
                  </a:gsLst>
                  <a:lin ang="5400000" scaled="0"/>
                </a:gradFill>
              </a:rPr>
            </a:br>
            <a:r>
              <a:rPr lang="en-US" sz="1999" dirty="0">
                <a:gradFill>
                  <a:gsLst>
                    <a:gs pos="1250">
                      <a:srgbClr val="797A7D"/>
                    </a:gs>
                    <a:gs pos="100000">
                      <a:srgbClr val="797A7D"/>
                    </a:gs>
                  </a:gsLst>
                  <a:lin ang="5400000" scaled="0"/>
                </a:gradFill>
              </a:rPr>
              <a:t>SharePoint experience</a:t>
            </a:r>
          </a:p>
        </p:txBody>
      </p:sp>
      <p:grpSp>
        <p:nvGrpSpPr>
          <p:cNvPr id="2" name="Group 1"/>
          <p:cNvGrpSpPr/>
          <p:nvPr/>
        </p:nvGrpSpPr>
        <p:grpSpPr>
          <a:xfrm>
            <a:off x="307130" y="1208335"/>
            <a:ext cx="10427251" cy="5425925"/>
            <a:chOff x="313370" y="1165753"/>
            <a:chExt cx="10765416" cy="5601893"/>
          </a:xfrm>
        </p:grpSpPr>
        <p:sp>
          <p:nvSpPr>
            <p:cNvPr id="29" name="Rectangle 28"/>
            <p:cNvSpPr/>
            <p:nvPr/>
          </p:nvSpPr>
          <p:spPr>
            <a:xfrm>
              <a:off x="313370" y="1165753"/>
              <a:ext cx="4190666" cy="1778515"/>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vert="horz" lIns="91358" tIns="45681" rIns="91358" bIns="45681" rtlCol="0" anchor="t"/>
            <a:lstStyle/>
            <a:p>
              <a:pPr defTabSz="913912"/>
              <a:endParaRPr lang="en-US" sz="1300">
                <a:solidFill>
                  <a:srgbClr val="FFFFFF">
                    <a:alpha val="99000"/>
                  </a:srgbClr>
                </a:solidFill>
              </a:endParaRPr>
            </a:p>
          </p:txBody>
        </p:sp>
        <p:sp>
          <p:nvSpPr>
            <p:cNvPr id="30" name="Rectangle 29"/>
            <p:cNvSpPr/>
            <p:nvPr/>
          </p:nvSpPr>
          <p:spPr>
            <a:xfrm>
              <a:off x="313370" y="3077442"/>
              <a:ext cx="4190666" cy="1778515"/>
            </a:xfrm>
            <a:prstGeom prst="rect">
              <a:avLst/>
            </a:prstGeom>
            <a:solidFill>
              <a:schemeClr val="bg1">
                <a:lumMod val="95000"/>
              </a:schemeClr>
            </a:solidFill>
            <a:ln>
              <a:noFill/>
            </a:ln>
          </p:spPr>
          <p:style>
            <a:lnRef idx="1">
              <a:schemeClr val="dk1"/>
            </a:lnRef>
            <a:fillRef idx="2">
              <a:schemeClr val="dk1"/>
            </a:fillRef>
            <a:effectRef idx="1">
              <a:schemeClr val="dk1"/>
            </a:effectRef>
            <a:fontRef idx="minor">
              <a:schemeClr val="dk1"/>
            </a:fontRef>
          </p:style>
          <p:txBody>
            <a:bodyPr vert="horz" lIns="91358" tIns="45681" rIns="91358" bIns="45681" rtlCol="0" anchor="t"/>
            <a:lstStyle/>
            <a:p>
              <a:pPr defTabSz="913912"/>
              <a:endParaRPr lang="en-US" sz="1300">
                <a:solidFill>
                  <a:srgbClr val="FFFFFF">
                    <a:alpha val="99000"/>
                  </a:srgbClr>
                </a:solidFill>
              </a:endParaRPr>
            </a:p>
          </p:txBody>
        </p:sp>
        <p:sp>
          <p:nvSpPr>
            <p:cNvPr id="31" name="Rectangle 30"/>
            <p:cNvSpPr/>
            <p:nvPr/>
          </p:nvSpPr>
          <p:spPr>
            <a:xfrm>
              <a:off x="313370" y="4989131"/>
              <a:ext cx="4190666" cy="1778515"/>
            </a:xfrm>
            <a:prstGeom prst="rect">
              <a:avLst/>
            </a:prstGeom>
            <a:solidFill>
              <a:schemeClr val="bg1">
                <a:lumMod val="95000"/>
              </a:schemeClr>
            </a:solidFill>
            <a:ln>
              <a:noFill/>
            </a:ln>
          </p:spPr>
          <p:style>
            <a:lnRef idx="1">
              <a:schemeClr val="dk1"/>
            </a:lnRef>
            <a:fillRef idx="2">
              <a:schemeClr val="dk1"/>
            </a:fillRef>
            <a:effectRef idx="1">
              <a:schemeClr val="dk1"/>
            </a:effectRef>
            <a:fontRef idx="minor">
              <a:schemeClr val="dk1"/>
            </a:fontRef>
          </p:style>
          <p:txBody>
            <a:bodyPr vert="horz" lIns="91358" tIns="45681" rIns="91358" bIns="45681" rtlCol="0" anchor="t"/>
            <a:lstStyle/>
            <a:p>
              <a:pPr defTabSz="913912"/>
              <a:endParaRPr lang="en-US" sz="1300">
                <a:solidFill>
                  <a:srgbClr val="FFFFFF">
                    <a:alpha val="99000"/>
                  </a:srgbClr>
                </a:solidFill>
              </a:endParaRPr>
            </a:p>
          </p:txBody>
        </p:sp>
        <p:sp>
          <p:nvSpPr>
            <p:cNvPr id="34" name="Rectangle 33"/>
            <p:cNvSpPr/>
            <p:nvPr/>
          </p:nvSpPr>
          <p:spPr>
            <a:xfrm>
              <a:off x="4818043" y="5224322"/>
              <a:ext cx="6260743" cy="1054673"/>
            </a:xfrm>
            <a:prstGeom prst="rect">
              <a:avLst/>
            </a:prstGeom>
          </p:spPr>
          <p:txBody>
            <a:bodyPr lIns="91358" tIns="45681" rIns="91358" bIns="45681">
              <a:spAutoFit/>
            </a:bodyPr>
            <a:lstStyle/>
            <a:p>
              <a:pPr defTabSz="913912">
                <a:spcBef>
                  <a:spcPts val="2398"/>
                </a:spcBef>
              </a:pPr>
              <a:r>
                <a:rPr lang="en-US" sz="3999" dirty="0">
                  <a:gradFill>
                    <a:gsLst>
                      <a:gs pos="1250">
                        <a:srgbClr val="DC3C00"/>
                      </a:gs>
                      <a:gs pos="100000">
                        <a:srgbClr val="DC3C00"/>
                      </a:gs>
                    </a:gsLst>
                    <a:lin ang="5400000" scaled="0"/>
                  </a:gradFill>
                  <a:latin typeface="Segoe UI Light"/>
                </a:rPr>
                <a:t>UI command extensions</a:t>
              </a:r>
            </a:p>
            <a:p>
              <a:pPr marL="0" lvl="1" defTabSz="913912"/>
              <a:r>
                <a:rPr lang="en-US" sz="1999" dirty="0">
                  <a:gradFill>
                    <a:gsLst>
                      <a:gs pos="1250">
                        <a:srgbClr val="797A7D"/>
                      </a:gs>
                      <a:gs pos="100000">
                        <a:srgbClr val="797A7D"/>
                      </a:gs>
                    </a:gsLst>
                    <a:lin ang="5400000" scaled="0"/>
                  </a:gradFill>
                </a:rPr>
                <a:t>Add new commands to the ribbon and item menus</a:t>
              </a:r>
            </a:p>
          </p:txBody>
        </p:sp>
        <p:grpSp>
          <p:nvGrpSpPr>
            <p:cNvPr id="35" name="Group 34"/>
            <p:cNvGrpSpPr/>
            <p:nvPr/>
          </p:nvGrpSpPr>
          <p:grpSpPr>
            <a:xfrm>
              <a:off x="1932299" y="3360508"/>
              <a:ext cx="952809" cy="1212384"/>
              <a:chOff x="1892130" y="3316518"/>
              <a:chExt cx="934211" cy="1188720"/>
            </a:xfrm>
          </p:grpSpPr>
          <p:sp>
            <p:nvSpPr>
              <p:cNvPr id="36" name="Rectangle 35"/>
              <p:cNvSpPr/>
              <p:nvPr/>
            </p:nvSpPr>
            <p:spPr>
              <a:xfrm>
                <a:off x="1892130" y="3316518"/>
                <a:ext cx="934211" cy="1188720"/>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grpSp>
            <p:nvGrpSpPr>
              <p:cNvPr id="37" name="Group 36"/>
              <p:cNvGrpSpPr/>
              <p:nvPr/>
            </p:nvGrpSpPr>
            <p:grpSpPr>
              <a:xfrm>
                <a:off x="2004173" y="3511112"/>
                <a:ext cx="710124" cy="799533"/>
                <a:chOff x="2004173" y="3489509"/>
                <a:chExt cx="710124" cy="799533"/>
              </a:xfrm>
            </p:grpSpPr>
            <p:sp>
              <p:nvSpPr>
                <p:cNvPr id="38" name="Rectangle 37"/>
                <p:cNvSpPr/>
                <p:nvPr/>
              </p:nvSpPr>
              <p:spPr>
                <a:xfrm>
                  <a:off x="2004173" y="3489509"/>
                  <a:ext cx="274320" cy="39463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39" name="Rectangle 38"/>
                <p:cNvSpPr/>
                <p:nvPr/>
              </p:nvSpPr>
              <p:spPr>
                <a:xfrm>
                  <a:off x="2004173" y="4014722"/>
                  <a:ext cx="274320" cy="2743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40" name="Rectangle 39"/>
                <p:cNvSpPr/>
                <p:nvPr/>
              </p:nvSpPr>
              <p:spPr>
                <a:xfrm>
                  <a:off x="2418439" y="3489509"/>
                  <a:ext cx="295858" cy="79953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grpSp>
        </p:grpSp>
        <p:sp>
          <p:nvSpPr>
            <p:cNvPr id="41" name="Freeform 6"/>
            <p:cNvSpPr>
              <a:spLocks noEditPoints="1"/>
            </p:cNvSpPr>
            <p:nvPr/>
          </p:nvSpPr>
          <p:spPr bwMode="auto">
            <a:xfrm>
              <a:off x="1277114" y="1462312"/>
              <a:ext cx="944084" cy="1198697"/>
            </a:xfrm>
            <a:custGeom>
              <a:avLst/>
              <a:gdLst>
                <a:gd name="T0" fmla="*/ 606 w 3085"/>
                <a:gd name="T1" fmla="*/ 2368 h 3917"/>
                <a:gd name="T2" fmla="*/ 2362 w 3085"/>
                <a:gd name="T3" fmla="*/ 2368 h 3917"/>
                <a:gd name="T4" fmla="*/ 2362 w 3085"/>
                <a:gd name="T5" fmla="*/ 2505 h 3917"/>
                <a:gd name="T6" fmla="*/ 606 w 3085"/>
                <a:gd name="T7" fmla="*/ 2505 h 3917"/>
                <a:gd name="T8" fmla="*/ 606 w 3085"/>
                <a:gd name="T9" fmla="*/ 2368 h 3917"/>
                <a:gd name="T10" fmla="*/ 606 w 3085"/>
                <a:gd name="T11" fmla="*/ 1921 h 3917"/>
                <a:gd name="T12" fmla="*/ 2362 w 3085"/>
                <a:gd name="T13" fmla="*/ 1921 h 3917"/>
                <a:gd name="T14" fmla="*/ 2362 w 3085"/>
                <a:gd name="T15" fmla="*/ 2059 h 3917"/>
                <a:gd name="T16" fmla="*/ 606 w 3085"/>
                <a:gd name="T17" fmla="*/ 2059 h 3917"/>
                <a:gd name="T18" fmla="*/ 606 w 3085"/>
                <a:gd name="T19" fmla="*/ 1921 h 3917"/>
                <a:gd name="T20" fmla="*/ 606 w 3085"/>
                <a:gd name="T21" fmla="*/ 1475 h 3917"/>
                <a:gd name="T22" fmla="*/ 2362 w 3085"/>
                <a:gd name="T23" fmla="*/ 1475 h 3917"/>
                <a:gd name="T24" fmla="*/ 2362 w 3085"/>
                <a:gd name="T25" fmla="*/ 1592 h 3917"/>
                <a:gd name="T26" fmla="*/ 606 w 3085"/>
                <a:gd name="T27" fmla="*/ 1592 h 3917"/>
                <a:gd name="T28" fmla="*/ 606 w 3085"/>
                <a:gd name="T29" fmla="*/ 1475 h 3917"/>
                <a:gd name="T30" fmla="*/ 606 w 3085"/>
                <a:gd name="T31" fmla="*/ 1008 h 3917"/>
                <a:gd name="T32" fmla="*/ 2362 w 3085"/>
                <a:gd name="T33" fmla="*/ 1008 h 3917"/>
                <a:gd name="T34" fmla="*/ 2362 w 3085"/>
                <a:gd name="T35" fmla="*/ 1146 h 3917"/>
                <a:gd name="T36" fmla="*/ 606 w 3085"/>
                <a:gd name="T37" fmla="*/ 1146 h 3917"/>
                <a:gd name="T38" fmla="*/ 606 w 3085"/>
                <a:gd name="T39" fmla="*/ 1008 h 3917"/>
                <a:gd name="T40" fmla="*/ 213 w 3085"/>
                <a:gd name="T41" fmla="*/ 222 h 3917"/>
                <a:gd name="T42" fmla="*/ 213 w 3085"/>
                <a:gd name="T43" fmla="*/ 3704 h 3917"/>
                <a:gd name="T44" fmla="*/ 2883 w 3085"/>
                <a:gd name="T45" fmla="*/ 3704 h 3917"/>
                <a:gd name="T46" fmla="*/ 2883 w 3085"/>
                <a:gd name="T47" fmla="*/ 838 h 3917"/>
                <a:gd name="T48" fmla="*/ 2277 w 3085"/>
                <a:gd name="T49" fmla="*/ 838 h 3917"/>
                <a:gd name="T50" fmla="*/ 2298 w 3085"/>
                <a:gd name="T51" fmla="*/ 222 h 3917"/>
                <a:gd name="T52" fmla="*/ 213 w 3085"/>
                <a:gd name="T53" fmla="*/ 222 h 3917"/>
                <a:gd name="T54" fmla="*/ 2298 w 3085"/>
                <a:gd name="T55" fmla="*/ 0 h 3917"/>
                <a:gd name="T56" fmla="*/ 3085 w 3085"/>
                <a:gd name="T57" fmla="*/ 955 h 3917"/>
                <a:gd name="T58" fmla="*/ 3085 w 3085"/>
                <a:gd name="T59" fmla="*/ 3917 h 3917"/>
                <a:gd name="T60" fmla="*/ 0 w 3085"/>
                <a:gd name="T61" fmla="*/ 3917 h 3917"/>
                <a:gd name="T62" fmla="*/ 0 w 3085"/>
                <a:gd name="T63" fmla="*/ 11 h 3917"/>
                <a:gd name="T64" fmla="*/ 2298 w 3085"/>
                <a:gd name="T65" fmla="*/ 11 h 3917"/>
                <a:gd name="T66" fmla="*/ 2298 w 3085"/>
                <a:gd name="T67" fmla="*/ 0 h 3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85" h="3917">
                  <a:moveTo>
                    <a:pt x="606" y="2368"/>
                  </a:moveTo>
                  <a:lnTo>
                    <a:pt x="2362" y="2368"/>
                  </a:lnTo>
                  <a:lnTo>
                    <a:pt x="2362" y="2505"/>
                  </a:lnTo>
                  <a:lnTo>
                    <a:pt x="606" y="2505"/>
                  </a:lnTo>
                  <a:lnTo>
                    <a:pt x="606" y="2368"/>
                  </a:lnTo>
                  <a:close/>
                  <a:moveTo>
                    <a:pt x="606" y="1921"/>
                  </a:moveTo>
                  <a:lnTo>
                    <a:pt x="2362" y="1921"/>
                  </a:lnTo>
                  <a:lnTo>
                    <a:pt x="2362" y="2059"/>
                  </a:lnTo>
                  <a:lnTo>
                    <a:pt x="606" y="2059"/>
                  </a:lnTo>
                  <a:lnTo>
                    <a:pt x="606" y="1921"/>
                  </a:lnTo>
                  <a:close/>
                  <a:moveTo>
                    <a:pt x="606" y="1475"/>
                  </a:moveTo>
                  <a:lnTo>
                    <a:pt x="2362" y="1475"/>
                  </a:lnTo>
                  <a:lnTo>
                    <a:pt x="2362" y="1592"/>
                  </a:lnTo>
                  <a:lnTo>
                    <a:pt x="606" y="1592"/>
                  </a:lnTo>
                  <a:lnTo>
                    <a:pt x="606" y="1475"/>
                  </a:lnTo>
                  <a:close/>
                  <a:moveTo>
                    <a:pt x="606" y="1008"/>
                  </a:moveTo>
                  <a:lnTo>
                    <a:pt x="2362" y="1008"/>
                  </a:lnTo>
                  <a:lnTo>
                    <a:pt x="2362" y="1146"/>
                  </a:lnTo>
                  <a:lnTo>
                    <a:pt x="606" y="1146"/>
                  </a:lnTo>
                  <a:lnTo>
                    <a:pt x="606" y="1008"/>
                  </a:lnTo>
                  <a:close/>
                  <a:moveTo>
                    <a:pt x="213" y="222"/>
                  </a:moveTo>
                  <a:lnTo>
                    <a:pt x="213" y="3704"/>
                  </a:lnTo>
                  <a:lnTo>
                    <a:pt x="2883" y="3704"/>
                  </a:lnTo>
                  <a:lnTo>
                    <a:pt x="2883" y="838"/>
                  </a:lnTo>
                  <a:lnTo>
                    <a:pt x="2277" y="838"/>
                  </a:lnTo>
                  <a:lnTo>
                    <a:pt x="2298" y="222"/>
                  </a:lnTo>
                  <a:lnTo>
                    <a:pt x="213" y="222"/>
                  </a:lnTo>
                  <a:close/>
                  <a:moveTo>
                    <a:pt x="2298" y="0"/>
                  </a:moveTo>
                  <a:lnTo>
                    <a:pt x="3085" y="955"/>
                  </a:lnTo>
                  <a:lnTo>
                    <a:pt x="3085" y="3917"/>
                  </a:lnTo>
                  <a:lnTo>
                    <a:pt x="0" y="3917"/>
                  </a:lnTo>
                  <a:lnTo>
                    <a:pt x="0" y="11"/>
                  </a:lnTo>
                  <a:lnTo>
                    <a:pt x="2298" y="11"/>
                  </a:lnTo>
                  <a:lnTo>
                    <a:pt x="2298" y="0"/>
                  </a:lnTo>
                  <a:close/>
                </a:path>
              </a:pathLst>
            </a:custGeom>
            <a:solidFill>
              <a:schemeClr val="bg1"/>
            </a:solidFill>
            <a:ln w="0">
              <a:noFill/>
              <a:prstDash val="solid"/>
              <a:round/>
              <a:headEnd/>
              <a:tailEnd/>
            </a:ln>
          </p:spPr>
          <p:txBody>
            <a:bodyPr vert="horz" wrap="square" lIns="91403" tIns="45701" rIns="91403" bIns="45701" numCol="1" anchor="t" anchorCtr="0" compatLnSpc="1">
              <a:prstTxWarp prst="textNoShape">
                <a:avLst/>
              </a:prstTxWarp>
            </a:bodyPr>
            <a:lstStyle/>
            <a:p>
              <a:pPr defTabSz="914091"/>
              <a:endParaRPr lang="en-US" sz="1836">
                <a:solidFill>
                  <a:srgbClr val="000000"/>
                </a:solidFill>
              </a:endParaRPr>
            </a:p>
          </p:txBody>
        </p:sp>
        <p:cxnSp>
          <p:nvCxnSpPr>
            <p:cNvPr id="42" name="Straight Connector 41"/>
            <p:cNvCxnSpPr/>
            <p:nvPr/>
          </p:nvCxnSpPr>
          <p:spPr>
            <a:xfrm flipV="1">
              <a:off x="2079072" y="1465881"/>
              <a:ext cx="447529" cy="595780"/>
            </a:xfrm>
            <a:prstGeom prst="line">
              <a:avLst/>
            </a:prstGeom>
            <a:ln w="28575" cap="rnd">
              <a:solidFill>
                <a:schemeClr val="accent3"/>
              </a:solidFill>
            </a:ln>
          </p:spPr>
          <p:style>
            <a:lnRef idx="1">
              <a:schemeClr val="dk1"/>
            </a:lnRef>
            <a:fillRef idx="2">
              <a:schemeClr val="dk1"/>
            </a:fillRef>
            <a:effectRef idx="1">
              <a:schemeClr val="dk1"/>
            </a:effectRef>
            <a:fontRef idx="minor">
              <a:schemeClr val="dk1"/>
            </a:fontRef>
          </p:style>
        </p:cxnSp>
        <p:cxnSp>
          <p:nvCxnSpPr>
            <p:cNvPr id="43" name="Straight Connector 42"/>
            <p:cNvCxnSpPr/>
            <p:nvPr/>
          </p:nvCxnSpPr>
          <p:spPr>
            <a:xfrm>
              <a:off x="2079071" y="2055020"/>
              <a:ext cx="456134" cy="577795"/>
            </a:xfrm>
            <a:prstGeom prst="line">
              <a:avLst/>
            </a:prstGeom>
            <a:ln w="28575" cap="rnd">
              <a:solidFill>
                <a:schemeClr val="accent3"/>
              </a:solidFill>
            </a:ln>
          </p:spPr>
          <p:style>
            <a:lnRef idx="1">
              <a:schemeClr val="dk1"/>
            </a:lnRef>
            <a:fillRef idx="2">
              <a:schemeClr val="dk1"/>
            </a:fillRef>
            <a:effectRef idx="1">
              <a:schemeClr val="dk1"/>
            </a:effectRef>
            <a:fontRef idx="minor">
              <a:schemeClr val="dk1"/>
            </a:fontRef>
          </p:style>
        </p:cxnSp>
        <p:sp>
          <p:nvSpPr>
            <p:cNvPr id="44" name="Rectangle 43"/>
            <p:cNvSpPr/>
            <p:nvPr/>
          </p:nvSpPr>
          <p:spPr>
            <a:xfrm>
              <a:off x="1932299" y="5272197"/>
              <a:ext cx="952809" cy="1212384"/>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grpSp>
          <p:nvGrpSpPr>
            <p:cNvPr id="45" name="Group 44"/>
            <p:cNvGrpSpPr/>
            <p:nvPr/>
          </p:nvGrpSpPr>
          <p:grpSpPr>
            <a:xfrm>
              <a:off x="2046064" y="5417950"/>
              <a:ext cx="725278" cy="920878"/>
              <a:chOff x="2003675" y="5290595"/>
              <a:chExt cx="711121" cy="902904"/>
            </a:xfrm>
          </p:grpSpPr>
          <p:sp>
            <p:nvSpPr>
              <p:cNvPr id="46" name="Rectangle 45"/>
              <p:cNvSpPr/>
              <p:nvPr/>
            </p:nvSpPr>
            <p:spPr>
              <a:xfrm>
                <a:off x="2136553" y="5896153"/>
                <a:ext cx="438511" cy="11380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47" name="Freeform 11"/>
              <p:cNvSpPr>
                <a:spLocks noEditPoints="1"/>
              </p:cNvSpPr>
              <p:nvPr/>
            </p:nvSpPr>
            <p:spPr bwMode="auto">
              <a:xfrm>
                <a:off x="2003675" y="5290595"/>
                <a:ext cx="711121" cy="902904"/>
              </a:xfrm>
              <a:custGeom>
                <a:avLst/>
                <a:gdLst>
                  <a:gd name="T0" fmla="*/ 213 w 3085"/>
                  <a:gd name="T1" fmla="*/ 222 h 3917"/>
                  <a:gd name="T2" fmla="*/ 213 w 3085"/>
                  <a:gd name="T3" fmla="*/ 3704 h 3917"/>
                  <a:gd name="T4" fmla="*/ 2883 w 3085"/>
                  <a:gd name="T5" fmla="*/ 3704 h 3917"/>
                  <a:gd name="T6" fmla="*/ 2883 w 3085"/>
                  <a:gd name="T7" fmla="*/ 838 h 3917"/>
                  <a:gd name="T8" fmla="*/ 2277 w 3085"/>
                  <a:gd name="T9" fmla="*/ 838 h 3917"/>
                  <a:gd name="T10" fmla="*/ 2298 w 3085"/>
                  <a:gd name="T11" fmla="*/ 222 h 3917"/>
                  <a:gd name="T12" fmla="*/ 213 w 3085"/>
                  <a:gd name="T13" fmla="*/ 222 h 3917"/>
                  <a:gd name="T14" fmla="*/ 2298 w 3085"/>
                  <a:gd name="T15" fmla="*/ 0 h 3917"/>
                  <a:gd name="T16" fmla="*/ 3085 w 3085"/>
                  <a:gd name="T17" fmla="*/ 955 h 3917"/>
                  <a:gd name="T18" fmla="*/ 3085 w 3085"/>
                  <a:gd name="T19" fmla="*/ 3917 h 3917"/>
                  <a:gd name="T20" fmla="*/ 0 w 3085"/>
                  <a:gd name="T21" fmla="*/ 3917 h 3917"/>
                  <a:gd name="T22" fmla="*/ 0 w 3085"/>
                  <a:gd name="T23" fmla="*/ 11 h 3917"/>
                  <a:gd name="T24" fmla="*/ 2298 w 3085"/>
                  <a:gd name="T25" fmla="*/ 11 h 3917"/>
                  <a:gd name="T26" fmla="*/ 2298 w 3085"/>
                  <a:gd name="T27" fmla="*/ 0 h 3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85" h="3917">
                    <a:moveTo>
                      <a:pt x="213" y="222"/>
                    </a:moveTo>
                    <a:lnTo>
                      <a:pt x="213" y="3704"/>
                    </a:lnTo>
                    <a:lnTo>
                      <a:pt x="2883" y="3704"/>
                    </a:lnTo>
                    <a:lnTo>
                      <a:pt x="2883" y="838"/>
                    </a:lnTo>
                    <a:lnTo>
                      <a:pt x="2277" y="838"/>
                    </a:lnTo>
                    <a:lnTo>
                      <a:pt x="2298" y="222"/>
                    </a:lnTo>
                    <a:lnTo>
                      <a:pt x="213" y="222"/>
                    </a:lnTo>
                    <a:close/>
                    <a:moveTo>
                      <a:pt x="2298" y="0"/>
                    </a:moveTo>
                    <a:lnTo>
                      <a:pt x="3085" y="955"/>
                    </a:lnTo>
                    <a:lnTo>
                      <a:pt x="3085" y="3917"/>
                    </a:lnTo>
                    <a:lnTo>
                      <a:pt x="0" y="3917"/>
                    </a:lnTo>
                    <a:lnTo>
                      <a:pt x="0" y="11"/>
                    </a:lnTo>
                    <a:lnTo>
                      <a:pt x="2298" y="11"/>
                    </a:lnTo>
                    <a:lnTo>
                      <a:pt x="2298" y="0"/>
                    </a:lnTo>
                    <a:close/>
                  </a:path>
                </a:pathLst>
              </a:custGeom>
              <a:solidFill>
                <a:schemeClr val="bg2"/>
              </a:solidFill>
              <a:ln w="0">
                <a:noFill/>
                <a:prstDash val="solid"/>
                <a:round/>
                <a:headEnd/>
                <a:tailEnd/>
              </a:ln>
            </p:spPr>
            <p:txBody>
              <a:bodyPr vert="horz" wrap="square" lIns="91403" tIns="45701" rIns="91403" bIns="45701" numCol="1" anchor="t" anchorCtr="0" compatLnSpc="1">
                <a:prstTxWarp prst="textNoShape">
                  <a:avLst/>
                </a:prstTxWarp>
              </a:bodyPr>
              <a:lstStyle/>
              <a:p>
                <a:pPr defTabSz="914091"/>
                <a:endParaRPr lang="en-US" sz="1836">
                  <a:solidFill>
                    <a:srgbClr val="000000"/>
                  </a:solidFill>
                </a:endParaRPr>
              </a:p>
            </p:txBody>
          </p:sp>
        </p:grpSp>
        <p:sp>
          <p:nvSpPr>
            <p:cNvPr id="48" name="Rectangle 47"/>
            <p:cNvSpPr/>
            <p:nvPr/>
          </p:nvSpPr>
          <p:spPr>
            <a:xfrm>
              <a:off x="2541781" y="1452531"/>
              <a:ext cx="952809" cy="1208478"/>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grpSp>
      <p:sp>
        <p:nvSpPr>
          <p:cNvPr id="3" name="Slide Number Placeholder 2"/>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2113467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080" y="463090"/>
            <a:ext cx="7312258" cy="5484193"/>
          </a:xfrm>
          <a:prstGeom prst="rect">
            <a:avLst/>
          </a:prstGeom>
          <a:ln w="38100" cap="sq">
            <a:noFill/>
            <a:prstDash val="solid"/>
            <a:miter lim="800000"/>
          </a:ln>
          <a:effectLst>
            <a:outerShdw blurRad="50800" dist="38100" dir="5400000" algn="tl" rotWithShape="0">
              <a:srgbClr val="000000">
                <a:alpha val="40000"/>
              </a:srgbClr>
            </a:outerShdw>
          </a:effectLst>
          <a:extLst>
            <a:ext uri="{909E8E84-426E-40dd-AFC4-6F175D3DCCD1}">
              <a14:hiddenFill xmlns:a14="http://schemas.microsoft.com/office/drawing/2010/main" xmlns="">
                <a:solidFill>
                  <a:schemeClr val="accent1"/>
                </a:solidFill>
              </a14:hiddenFill>
            </a:ext>
          </a:extLst>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b="23414"/>
          <a:stretch/>
        </p:blipFill>
        <p:spPr>
          <a:xfrm>
            <a:off x="3057514" y="2441904"/>
            <a:ext cx="9129648" cy="3382121"/>
          </a:xfrm>
          <a:prstGeom prst="rect">
            <a:avLst/>
          </a:prstGeom>
        </p:spPr>
      </p:pic>
      <p:sp>
        <p:nvSpPr>
          <p:cNvPr id="2" name="Rectangle 1"/>
          <p:cNvSpPr/>
          <p:nvPr/>
        </p:nvSpPr>
        <p:spPr>
          <a:xfrm>
            <a:off x="484177" y="4793734"/>
            <a:ext cx="2575000" cy="830997"/>
          </a:xfrm>
          <a:prstGeom prst="rect">
            <a:avLst/>
          </a:prstGeom>
        </p:spPr>
        <p:txBody>
          <a:bodyPr wrap="none">
            <a:spAutoFit/>
          </a:bodyPr>
          <a:lstStyle/>
          <a:p>
            <a:r>
              <a:rPr lang="en-US" sz="2400" spc="-70" dirty="0">
                <a:solidFill>
                  <a:schemeClr val="tx2"/>
                </a:solidFill>
              </a:rPr>
              <a:t>Sample </a:t>
            </a:r>
            <a:r>
              <a:rPr lang="en-US" sz="2400" spc="-70" dirty="0" smtClean="0">
                <a:solidFill>
                  <a:schemeClr val="tx2"/>
                </a:solidFill>
              </a:rPr>
              <a:t>SharePoint</a:t>
            </a:r>
            <a:endParaRPr lang="en-US" sz="2400" spc="-70" dirty="0">
              <a:solidFill>
                <a:schemeClr val="tx2"/>
              </a:solidFill>
            </a:endParaRPr>
          </a:p>
          <a:p>
            <a:r>
              <a:rPr lang="en-US" sz="2400" spc="-70" dirty="0" smtClean="0">
                <a:solidFill>
                  <a:schemeClr val="tx2"/>
                </a:solidFill>
              </a:rPr>
              <a:t>Full-page Apps</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30496222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399" y="447188"/>
            <a:ext cx="7312258" cy="5771461"/>
          </a:xfrm>
          <a:prstGeom prst="rect">
            <a:avLst/>
          </a:prstGeom>
          <a:ln>
            <a:noFill/>
          </a:ln>
          <a:effectLst>
            <a:outerShdw blurRad="50800" dist="38100" dir="5400000" algn="tl" rotWithShape="0">
              <a:srgbClr val="333333">
                <a:alpha val="40000"/>
              </a:srgbClr>
            </a:outerShdw>
          </a:effec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1341" y="3250737"/>
            <a:ext cx="7312258" cy="3377271"/>
          </a:xfrm>
          <a:prstGeom prst="rect">
            <a:avLst/>
          </a:prstGeom>
          <a:ln>
            <a:noFill/>
          </a:ln>
          <a:effectLst>
            <a:outerShdw blurRad="50800" dist="38100" dir="5400000" algn="tl" rotWithShape="0">
              <a:srgbClr val="333333">
                <a:alpha val="40000"/>
              </a:srgbClr>
            </a:outerShdw>
          </a:effectLst>
        </p:spPr>
      </p:pic>
      <p:sp>
        <p:nvSpPr>
          <p:cNvPr id="7" name="Right Arrow 6"/>
          <p:cNvSpPr/>
          <p:nvPr/>
        </p:nvSpPr>
        <p:spPr bwMode="auto">
          <a:xfrm rot="10800000">
            <a:off x="3572909" y="4825949"/>
            <a:ext cx="472847" cy="47284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8" name="Right Arrow 7"/>
          <p:cNvSpPr/>
          <p:nvPr/>
        </p:nvSpPr>
        <p:spPr bwMode="auto">
          <a:xfrm rot="16200000">
            <a:off x="8651598" y="5343612"/>
            <a:ext cx="472847" cy="47284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a:xfrm>
            <a:off x="8548677" y="879466"/>
            <a:ext cx="2575000" cy="830997"/>
          </a:xfrm>
          <a:prstGeom prst="rect">
            <a:avLst/>
          </a:prstGeom>
        </p:spPr>
        <p:txBody>
          <a:bodyPr wrap="none">
            <a:spAutoFit/>
          </a:bodyPr>
          <a:lstStyle/>
          <a:p>
            <a:r>
              <a:rPr lang="en-US" sz="2400" spc="-70" dirty="0">
                <a:solidFill>
                  <a:schemeClr val="tx2"/>
                </a:solidFill>
              </a:rPr>
              <a:t>Sample </a:t>
            </a:r>
            <a:r>
              <a:rPr lang="en-US" sz="2400" spc="-70" dirty="0" smtClean="0">
                <a:solidFill>
                  <a:schemeClr val="tx2"/>
                </a:solidFill>
              </a:rPr>
              <a:t>SharePoint</a:t>
            </a:r>
            <a:endParaRPr lang="en-US" sz="2400" spc="-70" dirty="0">
              <a:solidFill>
                <a:schemeClr val="tx2"/>
              </a:solidFill>
            </a:endParaRPr>
          </a:p>
          <a:p>
            <a:r>
              <a:rPr lang="en-US" sz="2400" spc="-70" dirty="0" smtClean="0">
                <a:solidFill>
                  <a:schemeClr val="tx2"/>
                </a:solidFill>
              </a:rPr>
              <a:t>App-Part Apps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1372014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3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818" y="465357"/>
            <a:ext cx="10037887" cy="5222200"/>
          </a:xfrm>
          <a:prstGeom prst="rect">
            <a:avLst/>
          </a:prstGeom>
          <a:ln>
            <a:noFill/>
          </a:ln>
          <a:effectLst>
            <a:outerShdw blurRad="50800" dist="38100" dir="5400000" algn="tl" rotWithShape="0">
              <a:srgbClr val="333333">
                <a:alpha val="60000"/>
              </a:srgbClr>
            </a:outerShdw>
          </a:effectLst>
        </p:spPr>
      </p:pic>
      <p:sp>
        <p:nvSpPr>
          <p:cNvPr id="6" name="Right Arrow 5"/>
          <p:cNvSpPr/>
          <p:nvPr/>
        </p:nvSpPr>
        <p:spPr bwMode="auto">
          <a:xfrm rot="10800000">
            <a:off x="5556930" y="869258"/>
            <a:ext cx="649100" cy="628398"/>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a:xfrm>
            <a:off x="1069818" y="5997566"/>
            <a:ext cx="5136212" cy="461665"/>
          </a:xfrm>
          <a:prstGeom prst="rect">
            <a:avLst/>
          </a:prstGeom>
        </p:spPr>
        <p:txBody>
          <a:bodyPr wrap="square">
            <a:spAutoFit/>
          </a:bodyPr>
          <a:lstStyle/>
          <a:p>
            <a:r>
              <a:rPr lang="en-US" sz="2400" spc="-70" dirty="0">
                <a:solidFill>
                  <a:schemeClr val="tx2"/>
                </a:solidFill>
              </a:rPr>
              <a:t>Sample </a:t>
            </a:r>
            <a:r>
              <a:rPr lang="en-US" sz="2400" spc="-70" dirty="0" smtClean="0">
                <a:solidFill>
                  <a:schemeClr val="tx2"/>
                </a:solidFill>
              </a:rPr>
              <a:t>SharePoint UI Command Apps</a:t>
            </a:r>
            <a:endParaRPr lang="en-US" sz="2400" spc="-70" dirty="0">
              <a:solidFill>
                <a:schemeClr val="tx2"/>
              </a:solidFill>
            </a:endParaRPr>
          </a:p>
        </p:txBody>
      </p:sp>
      <p:sp>
        <p:nvSpPr>
          <p:cNvPr id="2" name="Slide Number Placeholder 1"/>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2782792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Architecture of Store Apps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24622756"/>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hidden="1"/>
          <p:cNvGrpSpPr/>
          <p:nvPr/>
        </p:nvGrpSpPr>
        <p:grpSpPr>
          <a:xfrm>
            <a:off x="1961287" y="1468435"/>
            <a:ext cx="8266254" cy="5481064"/>
            <a:chOff x="564300" y="1395675"/>
            <a:chExt cx="11027672" cy="5485475"/>
          </a:xfrm>
          <a:solidFill>
            <a:schemeClr val="bg2">
              <a:lumMod val="90000"/>
            </a:schemeClr>
          </a:solidFill>
        </p:grpSpPr>
        <p:grpSp>
          <p:nvGrpSpPr>
            <p:cNvPr id="39" name="Group 38"/>
            <p:cNvGrpSpPr/>
            <p:nvPr/>
          </p:nvGrpSpPr>
          <p:grpSpPr>
            <a:xfrm>
              <a:off x="564300" y="1395675"/>
              <a:ext cx="11027672" cy="1298448"/>
              <a:chOff x="0" y="1401500"/>
              <a:chExt cx="11107775" cy="1298448"/>
            </a:xfrm>
            <a:grpFill/>
          </p:grpSpPr>
          <p:sp>
            <p:nvSpPr>
              <p:cNvPr id="86" name="Rectangle 85"/>
              <p:cNvSpPr/>
              <p:nvPr/>
            </p:nvSpPr>
            <p:spPr>
              <a:xfrm>
                <a:off x="0"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7" name="Rectangle 86"/>
              <p:cNvSpPr/>
              <p:nvPr/>
            </p:nvSpPr>
            <p:spPr>
              <a:xfrm>
                <a:off x="1399977"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8" name="Rectangle 87"/>
              <p:cNvSpPr/>
              <p:nvPr/>
            </p:nvSpPr>
            <p:spPr>
              <a:xfrm>
                <a:off x="2799954"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9" name="Rectangle 88"/>
              <p:cNvSpPr/>
              <p:nvPr/>
            </p:nvSpPr>
            <p:spPr>
              <a:xfrm>
                <a:off x="4199931"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90" name="Rectangle 89"/>
              <p:cNvSpPr/>
              <p:nvPr/>
            </p:nvSpPr>
            <p:spPr>
              <a:xfrm>
                <a:off x="5599907"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91" name="Rectangle 90"/>
              <p:cNvSpPr/>
              <p:nvPr/>
            </p:nvSpPr>
            <p:spPr>
              <a:xfrm>
                <a:off x="6999883"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92" name="Rectangle 91"/>
              <p:cNvSpPr/>
              <p:nvPr/>
            </p:nvSpPr>
            <p:spPr>
              <a:xfrm>
                <a:off x="8399860"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93" name="Rectangle 92"/>
              <p:cNvSpPr/>
              <p:nvPr/>
            </p:nvSpPr>
            <p:spPr>
              <a:xfrm>
                <a:off x="9799836" y="1401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94" name="Rectangle 93"/>
              <p:cNvSpPr/>
              <p:nvPr/>
            </p:nvSpPr>
            <p:spPr>
              <a:xfrm>
                <a:off x="1399977" y="1401500"/>
                <a:ext cx="653969" cy="6492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grpSp>
        <p:grpSp>
          <p:nvGrpSpPr>
            <p:cNvPr id="40" name="Group 39"/>
            <p:cNvGrpSpPr/>
            <p:nvPr/>
          </p:nvGrpSpPr>
          <p:grpSpPr>
            <a:xfrm>
              <a:off x="564300" y="2791351"/>
              <a:ext cx="11027672" cy="1298448"/>
              <a:chOff x="0" y="2789500"/>
              <a:chExt cx="11107775" cy="1298448"/>
            </a:xfrm>
            <a:grpFill/>
          </p:grpSpPr>
          <p:sp>
            <p:nvSpPr>
              <p:cNvPr id="78" name="Rectangle 77"/>
              <p:cNvSpPr/>
              <p:nvPr/>
            </p:nvSpPr>
            <p:spPr>
              <a:xfrm>
                <a:off x="0"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79" name="Rectangle 78"/>
              <p:cNvSpPr/>
              <p:nvPr/>
            </p:nvSpPr>
            <p:spPr>
              <a:xfrm>
                <a:off x="1399977"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0" name="Rectangle 79"/>
              <p:cNvSpPr/>
              <p:nvPr/>
            </p:nvSpPr>
            <p:spPr>
              <a:xfrm>
                <a:off x="2799954"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1" name="Rectangle 80"/>
              <p:cNvSpPr/>
              <p:nvPr/>
            </p:nvSpPr>
            <p:spPr>
              <a:xfrm>
                <a:off x="4199931"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2" name="Rectangle 81"/>
              <p:cNvSpPr/>
              <p:nvPr/>
            </p:nvSpPr>
            <p:spPr>
              <a:xfrm>
                <a:off x="5599907"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3" name="Rectangle 82"/>
              <p:cNvSpPr/>
              <p:nvPr/>
            </p:nvSpPr>
            <p:spPr>
              <a:xfrm>
                <a:off x="6999883"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4" name="Rectangle 83"/>
              <p:cNvSpPr/>
              <p:nvPr/>
            </p:nvSpPr>
            <p:spPr>
              <a:xfrm>
                <a:off x="8399860"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85" name="Rectangle 84"/>
              <p:cNvSpPr/>
              <p:nvPr/>
            </p:nvSpPr>
            <p:spPr>
              <a:xfrm>
                <a:off x="9799836" y="27895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grpSp>
        <p:grpSp>
          <p:nvGrpSpPr>
            <p:cNvPr id="41" name="Group 40"/>
            <p:cNvGrpSpPr/>
            <p:nvPr/>
          </p:nvGrpSpPr>
          <p:grpSpPr>
            <a:xfrm>
              <a:off x="564300" y="4187026"/>
              <a:ext cx="11027672" cy="1298448"/>
              <a:chOff x="0" y="4191000"/>
              <a:chExt cx="11107775" cy="1298448"/>
            </a:xfrm>
            <a:grpFill/>
          </p:grpSpPr>
          <p:sp>
            <p:nvSpPr>
              <p:cNvPr id="54" name="Rectangle 53"/>
              <p:cNvSpPr/>
              <p:nvPr/>
            </p:nvSpPr>
            <p:spPr>
              <a:xfrm>
                <a:off x="0"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5" name="Rectangle 54"/>
              <p:cNvSpPr/>
              <p:nvPr/>
            </p:nvSpPr>
            <p:spPr>
              <a:xfrm>
                <a:off x="1399977"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6" name="Rectangle 55"/>
              <p:cNvSpPr/>
              <p:nvPr/>
            </p:nvSpPr>
            <p:spPr>
              <a:xfrm>
                <a:off x="2799954"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7" name="Rectangle 56"/>
              <p:cNvSpPr/>
              <p:nvPr/>
            </p:nvSpPr>
            <p:spPr>
              <a:xfrm>
                <a:off x="4199931"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71" name="Rectangle 70"/>
              <p:cNvSpPr/>
              <p:nvPr/>
            </p:nvSpPr>
            <p:spPr>
              <a:xfrm>
                <a:off x="5599907"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75" name="Rectangle 74"/>
              <p:cNvSpPr/>
              <p:nvPr/>
            </p:nvSpPr>
            <p:spPr>
              <a:xfrm>
                <a:off x="6999883"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76" name="Rectangle 75"/>
              <p:cNvSpPr/>
              <p:nvPr/>
            </p:nvSpPr>
            <p:spPr>
              <a:xfrm>
                <a:off x="8399860"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77" name="Rectangle 76"/>
              <p:cNvSpPr/>
              <p:nvPr/>
            </p:nvSpPr>
            <p:spPr>
              <a:xfrm>
                <a:off x="9799836" y="41910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grpSp>
        <p:grpSp>
          <p:nvGrpSpPr>
            <p:cNvPr id="45" name="Group 44"/>
            <p:cNvGrpSpPr/>
            <p:nvPr/>
          </p:nvGrpSpPr>
          <p:grpSpPr>
            <a:xfrm>
              <a:off x="564300" y="5582702"/>
              <a:ext cx="11027672" cy="1298448"/>
              <a:chOff x="0" y="5638800"/>
              <a:chExt cx="11107775" cy="1298448"/>
            </a:xfrm>
            <a:grpFill/>
          </p:grpSpPr>
          <p:sp>
            <p:nvSpPr>
              <p:cNvPr id="46" name="Rectangle 45"/>
              <p:cNvSpPr/>
              <p:nvPr/>
            </p:nvSpPr>
            <p:spPr>
              <a:xfrm>
                <a:off x="0"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47" name="Rectangle 46"/>
              <p:cNvSpPr/>
              <p:nvPr/>
            </p:nvSpPr>
            <p:spPr>
              <a:xfrm>
                <a:off x="1399977"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48" name="Rectangle 47"/>
              <p:cNvSpPr/>
              <p:nvPr/>
            </p:nvSpPr>
            <p:spPr>
              <a:xfrm>
                <a:off x="2799954"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49" name="Rectangle 48"/>
              <p:cNvSpPr/>
              <p:nvPr/>
            </p:nvSpPr>
            <p:spPr>
              <a:xfrm>
                <a:off x="4199931"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0" name="Rectangle 49"/>
              <p:cNvSpPr/>
              <p:nvPr/>
            </p:nvSpPr>
            <p:spPr>
              <a:xfrm>
                <a:off x="5599907"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1" name="Rectangle 50"/>
              <p:cNvSpPr/>
              <p:nvPr/>
            </p:nvSpPr>
            <p:spPr>
              <a:xfrm>
                <a:off x="6999883"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2" name="Rectangle 51"/>
              <p:cNvSpPr/>
              <p:nvPr/>
            </p:nvSpPr>
            <p:spPr>
              <a:xfrm>
                <a:off x="8399860"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sp>
            <p:nvSpPr>
              <p:cNvPr id="53" name="Rectangle 52"/>
              <p:cNvSpPr/>
              <p:nvPr/>
            </p:nvSpPr>
            <p:spPr>
              <a:xfrm>
                <a:off x="9799836" y="5638800"/>
                <a:ext cx="1307939" cy="12984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2780"/>
                <a:endParaRPr lang="en-US" sz="1898">
                  <a:solidFill>
                    <a:srgbClr val="FFFFFF"/>
                  </a:solidFill>
                </a:endParaRPr>
              </a:p>
            </p:txBody>
          </p:sp>
        </p:grpSp>
      </p:grpSp>
      <p:sp>
        <p:nvSpPr>
          <p:cNvPr id="10" name="Title 9"/>
          <p:cNvSpPr>
            <a:spLocks noGrp="1"/>
          </p:cNvSpPr>
          <p:nvPr>
            <p:ph type="title"/>
          </p:nvPr>
        </p:nvSpPr>
        <p:spPr>
          <a:xfrm>
            <a:off x="256335" y="304445"/>
            <a:ext cx="11149013" cy="747596"/>
          </a:xfrm>
        </p:spPr>
        <p:txBody>
          <a:bodyPr/>
          <a:lstStyle/>
          <a:p>
            <a:r>
              <a:rPr lang="en-US" sz="4800" dirty="0"/>
              <a:t>Anatomy of an app for </a:t>
            </a:r>
            <a:r>
              <a:rPr lang="en-US" sz="4800" dirty="0" smtClean="0"/>
              <a:t>Office in the Store</a:t>
            </a:r>
            <a:endParaRPr lang="en-US" sz="4800" dirty="0"/>
          </a:p>
        </p:txBody>
      </p:sp>
      <p:sp>
        <p:nvSpPr>
          <p:cNvPr id="60" name="Rectangle 94"/>
          <p:cNvSpPr/>
          <p:nvPr/>
        </p:nvSpPr>
        <p:spPr bwMode="auto">
          <a:xfrm>
            <a:off x="303399" y="2233385"/>
            <a:ext cx="2205532" cy="1344287"/>
          </a:xfrm>
          <a:prstGeom prst="rect">
            <a:avLst/>
          </a:prstGeom>
          <a:solidFill>
            <a:schemeClr val="tx2"/>
          </a:solidFill>
          <a:ln>
            <a:noFill/>
          </a:ln>
        </p:spPr>
        <p:style>
          <a:lnRef idx="2">
            <a:schemeClr val="accent3">
              <a:shade val="50000"/>
            </a:schemeClr>
          </a:lnRef>
          <a:fillRef idx="1">
            <a:schemeClr val="accent3"/>
          </a:fillRef>
          <a:effectRef idx="0">
            <a:schemeClr val="accent3"/>
          </a:effectRef>
          <a:fontRef idx="minor">
            <a:schemeClr val="lt1"/>
          </a:fontRef>
        </p:style>
        <p:txBody>
          <a:bodyPr vert="horz" lIns="179238" tIns="143391" rIns="179238" bIns="143391" rtlCol="0" anchor="t" anchorCtr="0"/>
          <a:lstStyle/>
          <a:p>
            <a:pPr defTabSz="894969"/>
            <a:r>
              <a:rPr lang="en-US" sz="1537" dirty="0">
                <a:gradFill>
                  <a:gsLst>
                    <a:gs pos="0">
                      <a:srgbClr val="FFFFFF"/>
                    </a:gs>
                    <a:gs pos="100000">
                      <a:srgbClr val="FFFFFF"/>
                    </a:gs>
                  </a:gsLst>
                  <a:lin ang="5400000" scaled="0"/>
                </a:gradFill>
              </a:rPr>
              <a:t>Web server</a:t>
            </a:r>
          </a:p>
        </p:txBody>
      </p:sp>
      <p:grpSp>
        <p:nvGrpSpPr>
          <p:cNvPr id="64" name="Group 63"/>
          <p:cNvGrpSpPr/>
          <p:nvPr/>
        </p:nvGrpSpPr>
        <p:grpSpPr>
          <a:xfrm>
            <a:off x="6060168" y="1308941"/>
            <a:ext cx="5858820" cy="5389976"/>
            <a:chOff x="5170599" y="1482860"/>
            <a:chExt cx="1898208" cy="1293727"/>
          </a:xfrm>
        </p:grpSpPr>
        <p:grpSp>
          <p:nvGrpSpPr>
            <p:cNvPr id="65" name="Group 64"/>
            <p:cNvGrpSpPr/>
            <p:nvPr/>
          </p:nvGrpSpPr>
          <p:grpSpPr>
            <a:xfrm>
              <a:off x="5170599" y="1482860"/>
              <a:ext cx="1898208" cy="1293727"/>
              <a:chOff x="3221955" y="1721563"/>
              <a:chExt cx="2288409" cy="1559669"/>
            </a:xfrm>
          </p:grpSpPr>
          <p:grpSp>
            <p:nvGrpSpPr>
              <p:cNvPr id="67" name="Group 66"/>
              <p:cNvGrpSpPr/>
              <p:nvPr/>
            </p:nvGrpSpPr>
            <p:grpSpPr>
              <a:xfrm>
                <a:off x="3221955" y="1721563"/>
                <a:ext cx="2288409" cy="1559669"/>
                <a:chOff x="8288911" y="1962373"/>
                <a:chExt cx="5159406" cy="3599727"/>
              </a:xfrm>
            </p:grpSpPr>
            <p:pic>
              <p:nvPicPr>
                <p:cNvPr id="69"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8288911" y="1962373"/>
                  <a:ext cx="5159406" cy="3599727"/>
                </a:xfrm>
                <a:prstGeom prst="rect">
                  <a:avLst/>
                </a:prstGeom>
                <a:noFill/>
                <a:ln w="127000">
                  <a:noFill/>
                  <a:miter lim="800000"/>
                  <a:headEnd/>
                  <a:tailEnd/>
                </a:ln>
                <a:effectLst>
                  <a:outerShdw blurRad="50800" dist="38100" dir="5400000" algn="ctr" rotWithShape="0">
                    <a:srgbClr val="000000">
                      <a:alpha val="40000"/>
                    </a:srgbClr>
                  </a:outerShdw>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70" name="Picture 69" descr="C:\Users\Tany\Desktop\excel-2010-ico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93700" y="1970368"/>
                  <a:ext cx="478973" cy="478973"/>
                </a:xfrm>
                <a:prstGeom prst="rect">
                  <a:avLst/>
                </a:prstGeom>
                <a:noFill/>
                <a:ln>
                  <a:noFill/>
                </a:ln>
                <a:extLst>
                  <a:ext uri="{909E8E84-426E-40dd-AFC4-6F175D3DCCD1}">
                    <a14:hiddenFill xmlns:a14="http://schemas.microsoft.com/office/drawing/2010/main" xmlns="">
                      <a:solidFill>
                        <a:srgbClr val="FFFFFF"/>
                      </a:solidFill>
                    </a14:hiddenFill>
                  </a:ext>
                </a:extLst>
              </p:spPr>
            </p:pic>
          </p:grpSp>
          <p:pic>
            <p:nvPicPr>
              <p:cNvPr id="68"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9590" y="2557528"/>
                <a:ext cx="1061950" cy="635530"/>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grpSp>
        <p:cxnSp>
          <p:nvCxnSpPr>
            <p:cNvPr id="66" name="Straight Connector 65"/>
            <p:cNvCxnSpPr/>
            <p:nvPr/>
          </p:nvCxnSpPr>
          <p:spPr>
            <a:xfrm>
              <a:off x="7068807" y="1482860"/>
              <a:ext cx="0" cy="1293727"/>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72" name="Rectangle 94"/>
          <p:cNvSpPr/>
          <p:nvPr/>
        </p:nvSpPr>
        <p:spPr bwMode="auto">
          <a:xfrm>
            <a:off x="303399" y="4003929"/>
            <a:ext cx="2205532" cy="1344287"/>
          </a:xfrm>
          <a:prstGeom prst="rect">
            <a:avLst/>
          </a:prstGeom>
          <a:solidFill>
            <a:schemeClr val="tx2"/>
          </a:solidFill>
          <a:ln>
            <a:noFill/>
          </a:ln>
        </p:spPr>
        <p:style>
          <a:lnRef idx="2">
            <a:schemeClr val="accent3">
              <a:shade val="50000"/>
            </a:schemeClr>
          </a:lnRef>
          <a:fillRef idx="1">
            <a:schemeClr val="accent3"/>
          </a:fillRef>
          <a:effectRef idx="0">
            <a:schemeClr val="accent3"/>
          </a:effectRef>
          <a:fontRef idx="minor">
            <a:schemeClr val="lt1"/>
          </a:fontRef>
        </p:style>
        <p:txBody>
          <a:bodyPr vert="horz" lIns="179238" tIns="143391" rIns="179238" bIns="143391" rtlCol="0" anchor="t" anchorCtr="0"/>
          <a:lstStyle/>
          <a:p>
            <a:pPr defTabSz="894969"/>
            <a:r>
              <a:rPr lang="en-US" sz="1537" dirty="0">
                <a:gradFill>
                  <a:gsLst>
                    <a:gs pos="0">
                      <a:srgbClr val="FFFFFF"/>
                    </a:gs>
                    <a:gs pos="100000">
                      <a:srgbClr val="FFFFFF"/>
                    </a:gs>
                  </a:gsLst>
                  <a:lin ang="5400000" scaled="0"/>
                </a:gradFill>
              </a:rPr>
              <a:t>Office </a:t>
            </a:r>
            <a:r>
              <a:rPr lang="en-US" sz="1537" dirty="0" smtClean="0">
                <a:gradFill>
                  <a:gsLst>
                    <a:gs pos="0">
                      <a:srgbClr val="FFFFFF"/>
                    </a:gs>
                    <a:gs pos="100000">
                      <a:srgbClr val="FFFFFF"/>
                    </a:gs>
                  </a:gsLst>
                  <a:lin ang="5400000" scaled="0"/>
                </a:gradFill>
              </a:rPr>
              <a:t>Store</a:t>
            </a:r>
            <a:endParaRPr lang="en-US" sz="1537" dirty="0">
              <a:gradFill>
                <a:gsLst>
                  <a:gs pos="0">
                    <a:srgbClr val="FFFFFF"/>
                  </a:gs>
                  <a:gs pos="100000">
                    <a:srgbClr val="FFFFFF"/>
                  </a:gs>
                </a:gsLst>
                <a:lin ang="5400000" scaled="0"/>
              </a:gradFill>
            </a:endParaRPr>
          </a:p>
        </p:txBody>
      </p:sp>
      <p:sp>
        <p:nvSpPr>
          <p:cNvPr id="73" name="Up Arrow 72"/>
          <p:cNvSpPr/>
          <p:nvPr/>
        </p:nvSpPr>
        <p:spPr bwMode="auto">
          <a:xfrm rot="16200000" flipH="1">
            <a:off x="4031644" y="1978897"/>
            <a:ext cx="313667" cy="3016262"/>
          </a:xfrm>
          <a:prstGeom prst="upArrow">
            <a:avLst/>
          </a:prstGeom>
          <a:solidFill>
            <a:srgbClr val="92929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536" tIns="44769" rIns="44769" bIns="89536" numCol="1" spcCol="0" rtlCol="0" fromWordArt="0" anchor="b" anchorCtr="0" forceAA="0" compatLnSpc="1">
            <a:prstTxWarp prst="textNoShape">
              <a:avLst/>
            </a:prstTxWarp>
            <a:noAutofit/>
          </a:bodyPr>
          <a:lstStyle/>
          <a:p>
            <a:pPr algn="ctr" defTabSz="895083" fontAlgn="base">
              <a:spcBef>
                <a:spcPct val="0"/>
              </a:spcBef>
              <a:spcAft>
                <a:spcPct val="0"/>
              </a:spcAft>
            </a:pPr>
            <a:endParaRPr lang="en-US" sz="1861" spc="-5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4" name="Group 73"/>
          <p:cNvGrpSpPr/>
          <p:nvPr/>
        </p:nvGrpSpPr>
        <p:grpSpPr>
          <a:xfrm>
            <a:off x="2838748" y="2746094"/>
            <a:ext cx="3016262" cy="897767"/>
            <a:chOff x="2773330" y="2800481"/>
            <a:chExt cx="3077546" cy="916008"/>
          </a:xfrm>
        </p:grpSpPr>
        <p:sp>
          <p:nvSpPr>
            <p:cNvPr id="95" name="Up Arrow 94"/>
            <p:cNvSpPr/>
            <p:nvPr/>
          </p:nvSpPr>
          <p:spPr bwMode="auto">
            <a:xfrm rot="5400000">
              <a:off x="4152083" y="2017696"/>
              <a:ext cx="320040" cy="3077546"/>
            </a:xfrm>
            <a:prstGeom prst="upArrow">
              <a:avLst/>
            </a:prstGeom>
            <a:solidFill>
              <a:srgbClr val="92929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536" tIns="44769" rIns="44769" bIns="89536" numCol="1" spcCol="0" rtlCol="0" fromWordArt="0" anchor="b" anchorCtr="0" forceAA="0" compatLnSpc="1">
              <a:prstTxWarp prst="textNoShape">
                <a:avLst/>
              </a:prstTxWarp>
              <a:noAutofit/>
            </a:bodyPr>
            <a:lstStyle/>
            <a:p>
              <a:pPr algn="ctr" defTabSz="895083" fontAlgn="base">
                <a:spcBef>
                  <a:spcPct val="0"/>
                </a:spcBef>
                <a:spcAft>
                  <a:spcPct val="0"/>
                </a:spcAft>
              </a:pPr>
              <a:endParaRPr lang="en-US" sz="1861" spc="-5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6" name="Picture 9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21439" y="2800481"/>
              <a:ext cx="1062651" cy="848474"/>
            </a:xfrm>
            <a:prstGeom prst="rect">
              <a:avLst/>
            </a:prstGeom>
            <a:solidFill>
              <a:schemeClr val="accent2"/>
            </a:solidFill>
            <a:ln>
              <a:noFill/>
            </a:ln>
          </p:spPr>
        </p:pic>
      </p:grpSp>
      <p:sp>
        <p:nvSpPr>
          <p:cNvPr id="97" name="Up Arrow 96"/>
          <p:cNvSpPr/>
          <p:nvPr/>
        </p:nvSpPr>
        <p:spPr bwMode="auto">
          <a:xfrm rot="16200000" flipH="1">
            <a:off x="4029025" y="3763469"/>
            <a:ext cx="313667" cy="3016262"/>
          </a:xfrm>
          <a:prstGeom prst="upArrow">
            <a:avLst/>
          </a:prstGeom>
          <a:solidFill>
            <a:srgbClr val="92929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536" tIns="44769" rIns="44769" bIns="89536" numCol="1" spcCol="0" rtlCol="0" fromWordArt="0" anchor="b" anchorCtr="0" forceAA="0" compatLnSpc="1">
            <a:prstTxWarp prst="textNoShape">
              <a:avLst/>
            </a:prstTxWarp>
            <a:noAutofit/>
          </a:bodyPr>
          <a:lstStyle/>
          <a:p>
            <a:pPr algn="ctr" defTabSz="895083" fontAlgn="base">
              <a:spcBef>
                <a:spcPct val="0"/>
              </a:spcBef>
              <a:spcAft>
                <a:spcPct val="0"/>
              </a:spcAft>
            </a:pPr>
            <a:endParaRPr lang="en-US" sz="1861" spc="-5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8" name="Group 97"/>
          <p:cNvGrpSpPr/>
          <p:nvPr/>
        </p:nvGrpSpPr>
        <p:grpSpPr>
          <a:xfrm>
            <a:off x="2836129" y="4541220"/>
            <a:ext cx="3016262" cy="887214"/>
            <a:chOff x="2770658" y="4632080"/>
            <a:chExt cx="3077546" cy="905240"/>
          </a:xfrm>
        </p:grpSpPr>
        <p:sp>
          <p:nvSpPr>
            <p:cNvPr id="99" name="Up Arrow 98"/>
            <p:cNvSpPr/>
            <p:nvPr/>
          </p:nvSpPr>
          <p:spPr bwMode="auto">
            <a:xfrm rot="5400000">
              <a:off x="4149411" y="3838527"/>
              <a:ext cx="320040" cy="3077546"/>
            </a:xfrm>
            <a:prstGeom prst="upArrow">
              <a:avLst/>
            </a:prstGeom>
            <a:solidFill>
              <a:srgbClr val="92929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536" tIns="44769" rIns="44769" bIns="89536" numCol="1" spcCol="0" rtlCol="0" fromWordArt="0" anchor="b" anchorCtr="0" forceAA="0" compatLnSpc="1">
              <a:prstTxWarp prst="textNoShape">
                <a:avLst/>
              </a:prstTxWarp>
              <a:noAutofit/>
            </a:bodyPr>
            <a:lstStyle/>
            <a:p>
              <a:pPr algn="ctr" defTabSz="895083" fontAlgn="base">
                <a:spcBef>
                  <a:spcPct val="0"/>
                </a:spcBef>
                <a:spcAft>
                  <a:spcPct val="0"/>
                </a:spcAft>
              </a:pPr>
              <a:endParaRPr lang="en-US" sz="1861" spc="-5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0" name="Picture 9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50813" y="4632080"/>
              <a:ext cx="1033277" cy="823392"/>
            </a:xfrm>
            <a:prstGeom prst="rect">
              <a:avLst/>
            </a:prstGeom>
            <a:solidFill>
              <a:schemeClr val="accent2"/>
            </a:solidFill>
            <a:ln>
              <a:noFill/>
            </a:ln>
          </p:spPr>
        </p:pic>
      </p:grpSp>
      <p:sp>
        <p:nvSpPr>
          <p:cNvPr id="2" name="Slide Number Placeholder 1"/>
          <p:cNvSpPr>
            <a:spLocks noGrp="1"/>
          </p:cNvSpPr>
          <p:nvPr>
            <p:ph type="sldNum" sz="quarter" idx="12"/>
          </p:nvPr>
        </p:nvSpPr>
        <p:spPr/>
        <p:txBody>
          <a:bodyPr/>
          <a:lstStyle/>
          <a:p>
            <a:fld id="{727B4C2D-45E2-4621-8491-2995EB46A674}" type="slidenum">
              <a:rPr lang="en-US" smtClean="0"/>
              <a:pPr/>
              <a:t>16</a:t>
            </a:fld>
            <a:endParaRPr lang="en-US" dirty="0"/>
          </a:p>
        </p:txBody>
      </p:sp>
    </p:spTree>
    <p:extLst>
      <p:ext uri="{BB962C8B-B14F-4D97-AF65-F5344CB8AC3E}">
        <p14:creationId xmlns:p14="http://schemas.microsoft.com/office/powerpoint/2010/main" val="156638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wipe(right)">
                                      <p:cBhvr>
                                        <p:cTn id="7" dur="750"/>
                                        <p:tgtEl>
                                          <p:spTgt spid="97"/>
                                        </p:tgtEl>
                                      </p:cBhvr>
                                    </p:animEffect>
                                  </p:childTnLst>
                                </p:cTn>
                              </p:par>
                              <p:par>
                                <p:cTn id="8" presetID="22" presetClass="entr" presetSubtype="8" fill="hold" nodeType="withEffect">
                                  <p:stCondLst>
                                    <p:cond delay="750"/>
                                  </p:stCondLst>
                                  <p:childTnLst>
                                    <p:set>
                                      <p:cBhvr>
                                        <p:cTn id="9" dur="1" fill="hold">
                                          <p:stCondLst>
                                            <p:cond delay="0"/>
                                          </p:stCondLst>
                                        </p:cTn>
                                        <p:tgtEl>
                                          <p:spTgt spid="98"/>
                                        </p:tgtEl>
                                        <p:attrNameLst>
                                          <p:attrName>style.visibility</p:attrName>
                                        </p:attrNameLst>
                                      </p:cBhvr>
                                      <p:to>
                                        <p:strVal val="visible"/>
                                      </p:to>
                                    </p:set>
                                    <p:animEffect transition="in" filter="wipe(left)">
                                      <p:cBhvr>
                                        <p:cTn id="10" dur="750"/>
                                        <p:tgtEl>
                                          <p:spTgt spid="98"/>
                                        </p:tgtEl>
                                      </p:cBhvr>
                                    </p:animEffect>
                                  </p:childTnLst>
                                </p:cTn>
                              </p:par>
                              <p:par>
                                <p:cTn id="11" presetID="22" presetClass="entr" presetSubtype="2" fill="hold" grpId="0" nodeType="withEffect">
                                  <p:stCondLst>
                                    <p:cond delay="1500"/>
                                  </p:stCondLst>
                                  <p:childTnLst>
                                    <p:set>
                                      <p:cBhvr>
                                        <p:cTn id="12" dur="1" fill="hold">
                                          <p:stCondLst>
                                            <p:cond delay="0"/>
                                          </p:stCondLst>
                                        </p:cTn>
                                        <p:tgtEl>
                                          <p:spTgt spid="73"/>
                                        </p:tgtEl>
                                        <p:attrNameLst>
                                          <p:attrName>style.visibility</p:attrName>
                                        </p:attrNameLst>
                                      </p:cBhvr>
                                      <p:to>
                                        <p:strVal val="visible"/>
                                      </p:to>
                                    </p:set>
                                    <p:animEffect transition="in" filter="wipe(right)">
                                      <p:cBhvr>
                                        <p:cTn id="13" dur="750"/>
                                        <p:tgtEl>
                                          <p:spTgt spid="73"/>
                                        </p:tgtEl>
                                      </p:cBhvr>
                                    </p:animEffect>
                                  </p:childTnLst>
                                </p:cTn>
                              </p:par>
                              <p:par>
                                <p:cTn id="14" presetID="22" presetClass="entr" presetSubtype="8" fill="hold" nodeType="withEffect">
                                  <p:stCondLst>
                                    <p:cond delay="2300"/>
                                  </p:stCondLst>
                                  <p:childTnLst>
                                    <p:set>
                                      <p:cBhvr>
                                        <p:cTn id="15" dur="1" fill="hold">
                                          <p:stCondLst>
                                            <p:cond delay="0"/>
                                          </p:stCondLst>
                                        </p:cTn>
                                        <p:tgtEl>
                                          <p:spTgt spid="74"/>
                                        </p:tgtEl>
                                        <p:attrNameLst>
                                          <p:attrName>style.visibility</p:attrName>
                                        </p:attrNameLst>
                                      </p:cBhvr>
                                      <p:to>
                                        <p:strVal val="visible"/>
                                      </p:to>
                                    </p:set>
                                    <p:animEffect transition="in" filter="wipe(left)">
                                      <p:cBhvr>
                                        <p:cTn id="16" dur="75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9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3570" y="308501"/>
            <a:ext cx="11149013" cy="747596"/>
          </a:xfrm>
        </p:spPr>
        <p:txBody>
          <a:bodyPr/>
          <a:lstStyle/>
          <a:p>
            <a:r>
              <a:rPr lang="en-US" sz="4800" dirty="0" smtClean="0"/>
              <a:t>SharePoint building blocks</a:t>
            </a:r>
            <a:endParaRPr lang="en-US" sz="4800" dirty="0"/>
          </a:p>
        </p:txBody>
      </p:sp>
      <p:sp>
        <p:nvSpPr>
          <p:cNvPr id="2" name="Text Placeholder 1"/>
          <p:cNvSpPr>
            <a:spLocks noGrp="1"/>
          </p:cNvSpPr>
          <p:nvPr>
            <p:ph type="body" sz="quarter" idx="10"/>
          </p:nvPr>
        </p:nvSpPr>
        <p:spPr>
          <a:xfrm>
            <a:off x="299102" y="1204245"/>
            <a:ext cx="11650488" cy="5375592"/>
          </a:xfrm>
        </p:spPr>
        <p:txBody>
          <a:bodyPr/>
          <a:lstStyle/>
          <a:p>
            <a:r>
              <a:rPr lang="en-US" dirty="0" smtClean="0"/>
              <a:t>Lists/libraries</a:t>
            </a:r>
          </a:p>
          <a:p>
            <a:r>
              <a:rPr lang="en-US" dirty="0" smtClean="0"/>
              <a:t>Web parts</a:t>
            </a:r>
          </a:p>
          <a:p>
            <a:r>
              <a:rPr lang="en-US" dirty="0" smtClean="0"/>
              <a:t>Site columns</a:t>
            </a:r>
          </a:p>
          <a:p>
            <a:r>
              <a:rPr lang="en-US" dirty="0" smtClean="0"/>
              <a:t>Content types</a:t>
            </a:r>
          </a:p>
          <a:p>
            <a:r>
              <a:rPr lang="en-US" dirty="0" smtClean="0"/>
              <a:t>Remote event receivers</a:t>
            </a:r>
          </a:p>
          <a:p>
            <a:r>
              <a:rPr lang="en-US" dirty="0" smtClean="0"/>
              <a:t>Workflows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spTree>
    <p:extLst>
      <p:ext uri="{BB962C8B-B14F-4D97-AF65-F5344CB8AC3E}">
        <p14:creationId xmlns:p14="http://schemas.microsoft.com/office/powerpoint/2010/main" val="161235166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681" y="308501"/>
            <a:ext cx="11149013" cy="747596"/>
          </a:xfrm>
        </p:spPr>
        <p:txBody>
          <a:bodyPr/>
          <a:lstStyle/>
          <a:p>
            <a:r>
              <a:rPr lang="en-US" sz="4800" dirty="0" smtClean="0"/>
              <a:t>Architecture of SharePoint apps</a:t>
            </a:r>
            <a:endParaRPr lang="en-US" sz="4800" dirty="0"/>
          </a:p>
        </p:txBody>
      </p:sp>
      <p:sp>
        <p:nvSpPr>
          <p:cNvPr id="26" name="Rectangle 25"/>
          <p:cNvSpPr/>
          <p:nvPr/>
        </p:nvSpPr>
        <p:spPr>
          <a:xfrm>
            <a:off x="6484159" y="1206116"/>
            <a:ext cx="5443561" cy="1738310"/>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3528" dirty="0">
                <a:gradFill>
                  <a:gsLst>
                    <a:gs pos="1250">
                      <a:srgbClr val="FFFFFF"/>
                    </a:gs>
                    <a:gs pos="100000">
                      <a:srgbClr val="FFFFFF"/>
                    </a:gs>
                  </a:gsLst>
                  <a:lin ang="5400000" scaled="0"/>
                </a:gradFill>
                <a:latin typeface="Segoe UI Light"/>
              </a:rPr>
              <a:t>Azure</a:t>
            </a:r>
          </a:p>
        </p:txBody>
      </p:sp>
      <p:sp>
        <p:nvSpPr>
          <p:cNvPr id="27" name="Rectangle 26"/>
          <p:cNvSpPr/>
          <p:nvPr/>
        </p:nvSpPr>
        <p:spPr>
          <a:xfrm>
            <a:off x="6484159" y="3008435"/>
            <a:ext cx="5443561" cy="1750076"/>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3528" dirty="0">
                <a:gradFill>
                  <a:gsLst>
                    <a:gs pos="1250">
                      <a:srgbClr val="FFFFFF"/>
                    </a:gs>
                    <a:gs pos="100000">
                      <a:srgbClr val="FFFFFF"/>
                    </a:gs>
                  </a:gsLst>
                  <a:lin ang="5400000" scaled="0"/>
                </a:gradFill>
                <a:latin typeface="Segoe UI Light"/>
              </a:rPr>
              <a:t>Apache</a:t>
            </a:r>
          </a:p>
        </p:txBody>
      </p:sp>
      <p:sp>
        <p:nvSpPr>
          <p:cNvPr id="28" name="Oval 28"/>
          <p:cNvSpPr/>
          <p:nvPr/>
        </p:nvSpPr>
        <p:spPr>
          <a:xfrm>
            <a:off x="6557743" y="3733175"/>
            <a:ext cx="1723565" cy="92725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3</a:t>
            </a:r>
          </a:p>
          <a:p>
            <a:pPr defTabSz="914091">
              <a:lnSpc>
                <a:spcPct val="90000"/>
              </a:lnSpc>
            </a:pPr>
            <a:r>
              <a:rPr lang="en-US" sz="1799" dirty="0">
                <a:gradFill>
                  <a:gsLst>
                    <a:gs pos="1250">
                      <a:srgbClr val="000000"/>
                    </a:gs>
                    <a:gs pos="100000">
                      <a:srgbClr val="000000"/>
                    </a:gs>
                  </a:gsLst>
                  <a:lin ang="5400000" scaled="0"/>
                </a:gradFill>
              </a:rPr>
              <a:t>Web</a:t>
            </a:r>
          </a:p>
        </p:txBody>
      </p:sp>
      <p:sp>
        <p:nvSpPr>
          <p:cNvPr id="29" name="Oval 28"/>
          <p:cNvSpPr/>
          <p:nvPr/>
        </p:nvSpPr>
        <p:spPr>
          <a:xfrm>
            <a:off x="8349349" y="3733174"/>
            <a:ext cx="1723565" cy="93072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3</a:t>
            </a:r>
          </a:p>
          <a:p>
            <a:pPr defTabSz="914091">
              <a:lnSpc>
                <a:spcPct val="90000"/>
              </a:lnSpc>
            </a:pPr>
            <a:r>
              <a:rPr lang="en-US" sz="1799" dirty="0" err="1">
                <a:gradFill>
                  <a:gsLst>
                    <a:gs pos="1250">
                      <a:srgbClr val="000000"/>
                    </a:gs>
                    <a:gs pos="100000">
                      <a:srgbClr val="000000"/>
                    </a:gs>
                  </a:gsLst>
                  <a:lin ang="5400000" scaled="0"/>
                </a:gradFill>
              </a:rPr>
              <a:t>mySQL</a:t>
            </a:r>
            <a:endParaRPr lang="en-US" sz="1799" dirty="0">
              <a:gradFill>
                <a:gsLst>
                  <a:gs pos="1250">
                    <a:srgbClr val="000000"/>
                  </a:gs>
                  <a:gs pos="100000">
                    <a:srgbClr val="000000"/>
                  </a:gs>
                </a:gsLst>
                <a:lin ang="5400000" scaled="0"/>
              </a:gradFill>
            </a:endParaRPr>
          </a:p>
        </p:txBody>
      </p:sp>
      <p:sp>
        <p:nvSpPr>
          <p:cNvPr id="30" name="Oval 28"/>
          <p:cNvSpPr/>
          <p:nvPr/>
        </p:nvSpPr>
        <p:spPr>
          <a:xfrm>
            <a:off x="10145679" y="3730620"/>
            <a:ext cx="1723565" cy="930726"/>
          </a:xfrm>
          <a:prstGeom prst="rect">
            <a:avLst/>
          </a:prstGeom>
          <a:solidFill>
            <a:schemeClr val="accent2"/>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3</a:t>
            </a:r>
          </a:p>
          <a:p>
            <a:pPr defTabSz="914091">
              <a:lnSpc>
                <a:spcPct val="90000"/>
              </a:lnSpc>
            </a:pPr>
            <a:r>
              <a:rPr lang="en-US" sz="1799" dirty="0">
                <a:gradFill>
                  <a:gsLst>
                    <a:gs pos="1250">
                      <a:srgbClr val="000000"/>
                    </a:gs>
                    <a:gs pos="100000">
                      <a:srgbClr val="000000"/>
                    </a:gs>
                  </a:gsLst>
                  <a:lin ang="5400000" scaled="0"/>
                </a:gradFill>
              </a:rPr>
              <a:t>Worker</a:t>
            </a:r>
          </a:p>
        </p:txBody>
      </p:sp>
      <p:sp>
        <p:nvSpPr>
          <p:cNvPr id="31" name="Rectangle 30"/>
          <p:cNvSpPr/>
          <p:nvPr/>
        </p:nvSpPr>
        <p:spPr>
          <a:xfrm>
            <a:off x="6484159" y="4822519"/>
            <a:ext cx="5443561" cy="1750076"/>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3528" dirty="0">
                <a:gradFill>
                  <a:gsLst>
                    <a:gs pos="1250">
                      <a:srgbClr val="FFFFFF"/>
                    </a:gs>
                    <a:gs pos="100000">
                      <a:srgbClr val="FFFFFF"/>
                    </a:gs>
                  </a:gsLst>
                  <a:lin ang="5400000" scaled="0"/>
                </a:gradFill>
                <a:latin typeface="Segoe UI Light"/>
              </a:rPr>
              <a:t>IIS web  server</a:t>
            </a:r>
          </a:p>
        </p:txBody>
      </p:sp>
      <p:sp>
        <p:nvSpPr>
          <p:cNvPr id="32" name="Oval 28"/>
          <p:cNvSpPr/>
          <p:nvPr/>
        </p:nvSpPr>
        <p:spPr>
          <a:xfrm>
            <a:off x="6557743" y="5547258"/>
            <a:ext cx="1723565" cy="92725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4</a:t>
            </a:r>
          </a:p>
          <a:p>
            <a:pPr defTabSz="914091">
              <a:lnSpc>
                <a:spcPct val="90000"/>
              </a:lnSpc>
            </a:pPr>
            <a:r>
              <a:rPr lang="en-US" sz="1799" dirty="0">
                <a:gradFill>
                  <a:gsLst>
                    <a:gs pos="1250">
                      <a:srgbClr val="000000"/>
                    </a:gs>
                    <a:gs pos="100000">
                      <a:srgbClr val="000000"/>
                    </a:gs>
                  </a:gsLst>
                  <a:lin ang="5400000" scaled="0"/>
                </a:gradFill>
              </a:rPr>
              <a:t>Web</a:t>
            </a:r>
          </a:p>
        </p:txBody>
      </p:sp>
      <p:sp>
        <p:nvSpPr>
          <p:cNvPr id="33" name="Oval 28"/>
          <p:cNvSpPr/>
          <p:nvPr/>
        </p:nvSpPr>
        <p:spPr>
          <a:xfrm>
            <a:off x="8349349" y="5547258"/>
            <a:ext cx="1723565" cy="93072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4</a:t>
            </a:r>
          </a:p>
          <a:p>
            <a:pPr defTabSz="914091">
              <a:lnSpc>
                <a:spcPct val="90000"/>
              </a:lnSpc>
            </a:pPr>
            <a:r>
              <a:rPr lang="en-US" sz="1799" dirty="0">
                <a:gradFill>
                  <a:gsLst>
                    <a:gs pos="1250">
                      <a:srgbClr val="000000"/>
                    </a:gs>
                    <a:gs pos="100000">
                      <a:srgbClr val="000000"/>
                    </a:gs>
                  </a:gsLst>
                  <a:lin ang="5400000" scaled="0"/>
                </a:gradFill>
              </a:rPr>
              <a:t>SQL</a:t>
            </a:r>
          </a:p>
        </p:txBody>
      </p:sp>
      <p:sp>
        <p:nvSpPr>
          <p:cNvPr id="34" name="Oval 28"/>
          <p:cNvSpPr/>
          <p:nvPr/>
        </p:nvSpPr>
        <p:spPr>
          <a:xfrm>
            <a:off x="10145679" y="5544703"/>
            <a:ext cx="1723565" cy="930726"/>
          </a:xfrm>
          <a:prstGeom prst="rect">
            <a:avLst/>
          </a:prstGeom>
          <a:solidFill>
            <a:schemeClr val="accent3"/>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4</a:t>
            </a:r>
            <a:br>
              <a:rPr lang="en-US" sz="1799" dirty="0">
                <a:gradFill>
                  <a:gsLst>
                    <a:gs pos="1250">
                      <a:srgbClr val="000000"/>
                    </a:gs>
                    <a:gs pos="100000">
                      <a:srgbClr val="000000"/>
                    </a:gs>
                  </a:gsLst>
                  <a:lin ang="5400000" scaled="0"/>
                </a:gradFill>
              </a:rPr>
            </a:br>
            <a:r>
              <a:rPr lang="en-US" sz="1799" dirty="0">
                <a:gradFill>
                  <a:gsLst>
                    <a:gs pos="1250">
                      <a:srgbClr val="000000"/>
                    </a:gs>
                    <a:gs pos="100000">
                      <a:srgbClr val="000000"/>
                    </a:gs>
                  </a:gsLst>
                  <a:lin ang="5400000" scaled="0"/>
                </a:gradFill>
              </a:rPr>
              <a:t>Windows</a:t>
            </a:r>
            <a:br>
              <a:rPr lang="en-US" sz="1799" dirty="0">
                <a:gradFill>
                  <a:gsLst>
                    <a:gs pos="1250">
                      <a:srgbClr val="000000"/>
                    </a:gs>
                    <a:gs pos="100000">
                      <a:srgbClr val="000000"/>
                    </a:gs>
                  </a:gsLst>
                  <a:lin ang="5400000" scaled="0"/>
                </a:gradFill>
              </a:rPr>
            </a:br>
            <a:r>
              <a:rPr lang="en-US" sz="1799" dirty="0">
                <a:gradFill>
                  <a:gsLst>
                    <a:gs pos="1250">
                      <a:srgbClr val="000000"/>
                    </a:gs>
                    <a:gs pos="100000">
                      <a:srgbClr val="000000"/>
                    </a:gs>
                  </a:gsLst>
                  <a:lin ang="5400000" scaled="0"/>
                </a:gradFill>
              </a:rPr>
              <a:t>service</a:t>
            </a:r>
          </a:p>
        </p:txBody>
      </p:sp>
      <p:sp>
        <p:nvSpPr>
          <p:cNvPr id="35" name="Rectangle 34"/>
          <p:cNvSpPr/>
          <p:nvPr/>
        </p:nvSpPr>
        <p:spPr>
          <a:xfrm>
            <a:off x="317669" y="1206117"/>
            <a:ext cx="6064128" cy="5366479"/>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SharePoint</a:t>
            </a:r>
          </a:p>
        </p:txBody>
      </p:sp>
      <p:sp>
        <p:nvSpPr>
          <p:cNvPr id="36" name="Rectangle 35"/>
          <p:cNvSpPr/>
          <p:nvPr/>
        </p:nvSpPr>
        <p:spPr>
          <a:xfrm>
            <a:off x="400003" y="1805355"/>
            <a:ext cx="5893831" cy="4692558"/>
          </a:xfrm>
          <a:prstGeom prst="rect">
            <a:avLst/>
          </a:prstGeom>
          <a:solidFill>
            <a:schemeClr val="accent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000000"/>
                    </a:gs>
                    <a:gs pos="100000">
                      <a:srgbClr val="000000"/>
                    </a:gs>
                  </a:gsLst>
                  <a:lin ang="5400000" scaled="0"/>
                </a:gradFill>
                <a:latin typeface="Segoe UI Light"/>
              </a:rPr>
              <a:t>Web application</a:t>
            </a:r>
          </a:p>
        </p:txBody>
      </p:sp>
      <p:sp>
        <p:nvSpPr>
          <p:cNvPr id="37" name="Rectangle 36"/>
          <p:cNvSpPr/>
          <p:nvPr/>
        </p:nvSpPr>
        <p:spPr>
          <a:xfrm>
            <a:off x="467393" y="2390369"/>
            <a:ext cx="5751758" cy="4032861"/>
          </a:xfrm>
          <a:prstGeom prst="rect">
            <a:avLst/>
          </a:prstGeom>
          <a:solidFill>
            <a:schemeClr val="accent1"/>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Site collection</a:t>
            </a:r>
          </a:p>
        </p:txBody>
      </p:sp>
      <p:sp>
        <p:nvSpPr>
          <p:cNvPr id="39" name="Rectangle 38"/>
          <p:cNvSpPr/>
          <p:nvPr/>
        </p:nvSpPr>
        <p:spPr>
          <a:xfrm>
            <a:off x="566665" y="2996158"/>
            <a:ext cx="5581896" cy="3352389"/>
          </a:xfrm>
          <a:prstGeom prst="rect">
            <a:avLst/>
          </a:prstGeom>
          <a:solidFill>
            <a:schemeClr val="accent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000000"/>
                    </a:gs>
                    <a:gs pos="100000">
                      <a:srgbClr val="000000"/>
                    </a:gs>
                  </a:gsLst>
                  <a:lin ang="5400000" scaled="0"/>
                </a:gradFill>
                <a:latin typeface="Segoe UI Light"/>
              </a:rPr>
              <a:t>Root site</a:t>
            </a:r>
          </a:p>
        </p:txBody>
      </p:sp>
      <p:sp>
        <p:nvSpPr>
          <p:cNvPr id="40" name="Oval 28"/>
          <p:cNvSpPr/>
          <p:nvPr/>
        </p:nvSpPr>
        <p:spPr>
          <a:xfrm>
            <a:off x="654287" y="3662538"/>
            <a:ext cx="1760587" cy="947167"/>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1</a:t>
            </a:r>
          </a:p>
          <a:p>
            <a:pPr defTabSz="914091">
              <a:lnSpc>
                <a:spcPct val="90000"/>
              </a:lnSpc>
            </a:pPr>
            <a:r>
              <a:rPr lang="en-US" sz="1799" dirty="0">
                <a:gradFill>
                  <a:gsLst>
                    <a:gs pos="1250">
                      <a:srgbClr val="000000"/>
                    </a:gs>
                    <a:gs pos="100000">
                      <a:srgbClr val="000000"/>
                    </a:gs>
                  </a:gsLst>
                  <a:lin ang="5400000" scaled="0"/>
                </a:gradFill>
              </a:rPr>
              <a:t>SP hosted</a:t>
            </a:r>
          </a:p>
        </p:txBody>
      </p:sp>
      <p:sp>
        <p:nvSpPr>
          <p:cNvPr id="41" name="Oval 28"/>
          <p:cNvSpPr/>
          <p:nvPr/>
        </p:nvSpPr>
        <p:spPr>
          <a:xfrm>
            <a:off x="2484376" y="3662538"/>
            <a:ext cx="1760587" cy="950717"/>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2</a:t>
            </a:r>
          </a:p>
          <a:p>
            <a:pPr defTabSz="914091">
              <a:lnSpc>
                <a:spcPct val="90000"/>
              </a:lnSpc>
            </a:pPr>
            <a:r>
              <a:rPr lang="en-US" sz="1799" dirty="0">
                <a:gradFill>
                  <a:gsLst>
                    <a:gs pos="1250">
                      <a:srgbClr val="000000"/>
                    </a:gs>
                    <a:gs pos="100000">
                      <a:srgbClr val="000000"/>
                    </a:gs>
                  </a:gsLst>
                  <a:lin ang="5400000" scaled="0"/>
                </a:gradFill>
              </a:rPr>
              <a:t>Provider hosted</a:t>
            </a:r>
          </a:p>
        </p:txBody>
      </p:sp>
      <p:sp>
        <p:nvSpPr>
          <p:cNvPr id="42" name="Oval 28"/>
          <p:cNvSpPr/>
          <p:nvPr/>
        </p:nvSpPr>
        <p:spPr>
          <a:xfrm>
            <a:off x="4319290" y="3659929"/>
            <a:ext cx="1760587" cy="950717"/>
          </a:xfrm>
          <a:prstGeom prst="rect">
            <a:avLst/>
          </a:prstGeom>
          <a:solidFill>
            <a:schemeClr val="accent3"/>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3 Provider hosted</a:t>
            </a:r>
          </a:p>
        </p:txBody>
      </p:sp>
      <p:sp>
        <p:nvSpPr>
          <p:cNvPr id="43" name="Rectangle 42"/>
          <p:cNvSpPr/>
          <p:nvPr/>
        </p:nvSpPr>
        <p:spPr>
          <a:xfrm>
            <a:off x="654287" y="4672353"/>
            <a:ext cx="5425590" cy="1601512"/>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Sub site</a:t>
            </a:r>
          </a:p>
        </p:txBody>
      </p:sp>
      <p:sp>
        <p:nvSpPr>
          <p:cNvPr id="44" name="Oval 28"/>
          <p:cNvSpPr/>
          <p:nvPr/>
        </p:nvSpPr>
        <p:spPr>
          <a:xfrm>
            <a:off x="2425418" y="5254793"/>
            <a:ext cx="1760587" cy="9471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3</a:t>
            </a:r>
          </a:p>
          <a:p>
            <a:pPr defTabSz="914091">
              <a:lnSpc>
                <a:spcPct val="90000"/>
              </a:lnSpc>
            </a:pPr>
            <a:r>
              <a:rPr lang="en-US" sz="1799" dirty="0">
                <a:gradFill>
                  <a:gsLst>
                    <a:gs pos="1250">
                      <a:srgbClr val="000000"/>
                    </a:gs>
                    <a:gs pos="100000">
                      <a:srgbClr val="000000"/>
                    </a:gs>
                  </a:gsLst>
                  <a:lin ang="5400000" scaled="0"/>
                </a:gradFill>
              </a:rPr>
              <a:t>Provider hosted</a:t>
            </a:r>
          </a:p>
        </p:txBody>
      </p:sp>
      <p:sp>
        <p:nvSpPr>
          <p:cNvPr id="53" name="Oval 28"/>
          <p:cNvSpPr/>
          <p:nvPr/>
        </p:nvSpPr>
        <p:spPr>
          <a:xfrm>
            <a:off x="4255506" y="5254793"/>
            <a:ext cx="1760587" cy="95071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4</a:t>
            </a:r>
          </a:p>
          <a:p>
            <a:pPr defTabSz="914091">
              <a:lnSpc>
                <a:spcPct val="90000"/>
              </a:lnSpc>
            </a:pPr>
            <a:r>
              <a:rPr lang="en-US" sz="1799" dirty="0">
                <a:gradFill>
                  <a:gsLst>
                    <a:gs pos="1250">
                      <a:srgbClr val="000000"/>
                    </a:gs>
                    <a:gs pos="100000">
                      <a:srgbClr val="000000"/>
                    </a:gs>
                  </a:gsLst>
                  <a:lin ang="5400000" scaled="0"/>
                </a:gradFill>
              </a:rPr>
              <a:t>Provider hosted</a:t>
            </a:r>
          </a:p>
        </p:txBody>
      </p:sp>
      <p:sp>
        <p:nvSpPr>
          <p:cNvPr id="64" name="Oval 28"/>
          <p:cNvSpPr/>
          <p:nvPr/>
        </p:nvSpPr>
        <p:spPr>
          <a:xfrm>
            <a:off x="6559521" y="1920568"/>
            <a:ext cx="1723565" cy="9272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2</a:t>
            </a:r>
          </a:p>
          <a:p>
            <a:pPr defTabSz="914091">
              <a:lnSpc>
                <a:spcPct val="90000"/>
              </a:lnSpc>
            </a:pPr>
            <a:r>
              <a:rPr lang="en-US" sz="1799" dirty="0">
                <a:gradFill>
                  <a:gsLst>
                    <a:gs pos="1250">
                      <a:srgbClr val="000000"/>
                    </a:gs>
                    <a:gs pos="100000">
                      <a:srgbClr val="000000"/>
                    </a:gs>
                  </a:gsLst>
                  <a:lin ang="5400000" scaled="0"/>
                </a:gradFill>
              </a:rPr>
              <a:t>Web</a:t>
            </a:r>
          </a:p>
        </p:txBody>
      </p:sp>
      <p:sp>
        <p:nvSpPr>
          <p:cNvPr id="65" name="Oval 28"/>
          <p:cNvSpPr/>
          <p:nvPr/>
        </p:nvSpPr>
        <p:spPr>
          <a:xfrm>
            <a:off x="8351127" y="1920568"/>
            <a:ext cx="1723565" cy="93072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2</a:t>
            </a:r>
          </a:p>
          <a:p>
            <a:pPr defTabSz="914091">
              <a:lnSpc>
                <a:spcPct val="90000"/>
              </a:lnSpc>
            </a:pPr>
            <a:r>
              <a:rPr lang="en-US" sz="1799" dirty="0">
                <a:gradFill>
                  <a:gsLst>
                    <a:gs pos="1250">
                      <a:srgbClr val="000000"/>
                    </a:gs>
                    <a:gs pos="100000">
                      <a:srgbClr val="000000"/>
                    </a:gs>
                  </a:gsLst>
                  <a:lin ang="5400000" scaled="0"/>
                </a:gradFill>
              </a:rPr>
              <a:t>SQL</a:t>
            </a:r>
          </a:p>
        </p:txBody>
      </p:sp>
      <p:sp>
        <p:nvSpPr>
          <p:cNvPr id="66" name="Oval 28"/>
          <p:cNvSpPr/>
          <p:nvPr/>
        </p:nvSpPr>
        <p:spPr>
          <a:xfrm>
            <a:off x="10147457" y="1918014"/>
            <a:ext cx="1723565" cy="930726"/>
          </a:xfrm>
          <a:prstGeom prst="rect">
            <a:avLst/>
          </a:prstGeom>
          <a:solidFill>
            <a:schemeClr val="accent2"/>
          </a:solidFill>
          <a:ln>
            <a:no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99" dirty="0">
                <a:gradFill>
                  <a:gsLst>
                    <a:gs pos="1250">
                      <a:srgbClr val="000000"/>
                    </a:gs>
                    <a:gs pos="100000">
                      <a:srgbClr val="000000"/>
                    </a:gs>
                  </a:gsLst>
                  <a:lin ang="5400000" scaled="0"/>
                </a:gradFill>
              </a:rPr>
              <a:t>App 2</a:t>
            </a:r>
          </a:p>
          <a:p>
            <a:pPr defTabSz="914091">
              <a:lnSpc>
                <a:spcPct val="90000"/>
              </a:lnSpc>
            </a:pPr>
            <a:r>
              <a:rPr lang="en-US" sz="1799" dirty="0">
                <a:gradFill>
                  <a:gsLst>
                    <a:gs pos="1250">
                      <a:srgbClr val="000000"/>
                    </a:gs>
                    <a:gs pos="100000">
                      <a:srgbClr val="000000"/>
                    </a:gs>
                  </a:gsLst>
                  <a:lin ang="5400000" scaled="0"/>
                </a:gradFill>
              </a:rPr>
              <a:t>Worker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18</a:t>
            </a:fld>
            <a:endParaRPr lang="en-US" dirty="0"/>
          </a:p>
        </p:txBody>
      </p:sp>
    </p:spTree>
    <p:extLst>
      <p:ext uri="{BB962C8B-B14F-4D97-AF65-F5344CB8AC3E}">
        <p14:creationId xmlns:p14="http://schemas.microsoft.com/office/powerpoint/2010/main" val="38483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down)">
                                      <p:cBhvr>
                                        <p:cTn id="7" dur="500"/>
                                        <p:tgtEl>
                                          <p:spTgt spid="3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down)">
                                      <p:cBhvr>
                                        <p:cTn id="11" dur="500"/>
                                        <p:tgtEl>
                                          <p:spTgt spid="3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down)">
                                      <p:cBhvr>
                                        <p:cTn id="15" dur="500"/>
                                        <p:tgtEl>
                                          <p:spTgt spid="3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wipe(down)">
                                      <p:cBhvr>
                                        <p:cTn id="19" dur="500"/>
                                        <p:tgtEl>
                                          <p:spTgt spid="39"/>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down)">
                                      <p:cBhvr>
                                        <p:cTn id="23" dur="500"/>
                                        <p:tgtEl>
                                          <p:spTgt spid="40"/>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down)">
                                      <p:cBhvr>
                                        <p:cTn id="28" dur="500"/>
                                        <p:tgtEl>
                                          <p:spTgt spid="26"/>
                                        </p:tgtEl>
                                      </p:cBhvr>
                                    </p:animEffect>
                                  </p:childTnLst>
                                </p:cTn>
                              </p:par>
                            </p:childTnLst>
                          </p:cTn>
                        </p:par>
                        <p:par>
                          <p:cTn id="29" fill="hold">
                            <p:stCondLst>
                              <p:cond delay="500"/>
                            </p:stCondLst>
                            <p:childTnLst>
                              <p:par>
                                <p:cTn id="30" presetID="22" presetClass="entr" presetSubtype="4" fill="hold" grpId="0" nodeType="afterEffect">
                                  <p:stCondLst>
                                    <p:cond delay="0"/>
                                  </p:stCondLst>
                                  <p:childTnLst>
                                    <p:set>
                                      <p:cBhvr>
                                        <p:cTn id="31" dur="1" fill="hold">
                                          <p:stCondLst>
                                            <p:cond delay="0"/>
                                          </p:stCondLst>
                                        </p:cTn>
                                        <p:tgtEl>
                                          <p:spTgt spid="64"/>
                                        </p:tgtEl>
                                        <p:attrNameLst>
                                          <p:attrName>style.visibility</p:attrName>
                                        </p:attrNameLst>
                                      </p:cBhvr>
                                      <p:to>
                                        <p:strVal val="visible"/>
                                      </p:to>
                                    </p:set>
                                    <p:animEffect transition="in" filter="wipe(down)">
                                      <p:cBhvr>
                                        <p:cTn id="32" dur="500"/>
                                        <p:tgtEl>
                                          <p:spTgt spid="64"/>
                                        </p:tgtEl>
                                      </p:cBhvr>
                                    </p:animEffect>
                                  </p:childTnLst>
                                </p:cTn>
                              </p:par>
                            </p:childTnLst>
                          </p:cTn>
                        </p:par>
                        <p:par>
                          <p:cTn id="33" fill="hold">
                            <p:stCondLst>
                              <p:cond delay="1000"/>
                            </p:stCondLst>
                            <p:childTnLst>
                              <p:par>
                                <p:cTn id="34" presetID="22" presetClass="entr" presetSubtype="4" fill="hold" grpId="0" nodeType="after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wipe(down)">
                                      <p:cBhvr>
                                        <p:cTn id="36" dur="500"/>
                                        <p:tgtEl>
                                          <p:spTgt spid="65"/>
                                        </p:tgtEl>
                                      </p:cBhvr>
                                    </p:animEffect>
                                  </p:childTnLst>
                                </p:cTn>
                              </p:par>
                            </p:childTnLst>
                          </p:cTn>
                        </p:par>
                        <p:par>
                          <p:cTn id="37" fill="hold">
                            <p:stCondLst>
                              <p:cond delay="1500"/>
                            </p:stCondLst>
                            <p:childTnLst>
                              <p:par>
                                <p:cTn id="38" presetID="22" presetClass="entr" presetSubtype="4" fill="hold" grpId="0" nodeType="after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down)">
                                      <p:cBhvr>
                                        <p:cTn id="40" dur="500"/>
                                        <p:tgtEl>
                                          <p:spTgt spid="66"/>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wipe(down)">
                                      <p:cBhvr>
                                        <p:cTn id="43" dur="500"/>
                                        <p:tgtEl>
                                          <p:spTgt spid="41"/>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wipe(down)">
                                      <p:cBhvr>
                                        <p:cTn id="48" dur="500"/>
                                        <p:tgtEl>
                                          <p:spTgt spid="27"/>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wipe(down)">
                                      <p:cBhvr>
                                        <p:cTn id="51" dur="500"/>
                                        <p:tgtEl>
                                          <p:spTgt spid="28"/>
                                        </p:tgtEl>
                                      </p:cBhvr>
                                    </p:animEffect>
                                  </p:childTnLst>
                                </p:cTn>
                              </p:par>
                            </p:childTnLst>
                          </p:cTn>
                        </p:par>
                        <p:par>
                          <p:cTn id="52" fill="hold">
                            <p:stCondLst>
                              <p:cond delay="500"/>
                            </p:stCondLst>
                            <p:childTnLst>
                              <p:par>
                                <p:cTn id="53" presetID="22" presetClass="entr" presetSubtype="4" fill="hold" grpId="0" nodeType="after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down)">
                                      <p:cBhvr>
                                        <p:cTn id="55" dur="500"/>
                                        <p:tgtEl>
                                          <p:spTgt spid="29"/>
                                        </p:tgtEl>
                                      </p:cBhvr>
                                    </p:animEffect>
                                  </p:childTnLst>
                                </p:cTn>
                              </p:par>
                            </p:childTnLst>
                          </p:cTn>
                        </p:par>
                        <p:par>
                          <p:cTn id="56" fill="hold">
                            <p:stCondLst>
                              <p:cond delay="1000"/>
                            </p:stCondLst>
                            <p:childTnLst>
                              <p:par>
                                <p:cTn id="57" presetID="22" presetClass="entr" presetSubtype="4" fill="hold" grpId="0" nodeType="afterEffect">
                                  <p:stCondLst>
                                    <p:cond delay="0"/>
                                  </p:stCondLst>
                                  <p:childTnLst>
                                    <p:set>
                                      <p:cBhvr>
                                        <p:cTn id="58" dur="1" fill="hold">
                                          <p:stCondLst>
                                            <p:cond delay="0"/>
                                          </p:stCondLst>
                                        </p:cTn>
                                        <p:tgtEl>
                                          <p:spTgt spid="30"/>
                                        </p:tgtEl>
                                        <p:attrNameLst>
                                          <p:attrName>style.visibility</p:attrName>
                                        </p:attrNameLst>
                                      </p:cBhvr>
                                      <p:to>
                                        <p:strVal val="visible"/>
                                      </p:to>
                                    </p:set>
                                    <p:animEffect transition="in" filter="wipe(down)">
                                      <p:cBhvr>
                                        <p:cTn id="59" dur="500"/>
                                        <p:tgtEl>
                                          <p:spTgt spid="30"/>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Effect transition="in" filter="wipe(down)">
                                      <p:cBhvr>
                                        <p:cTn id="62" dur="500"/>
                                        <p:tgtEl>
                                          <p:spTgt spid="42"/>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down)">
                                      <p:cBhvr>
                                        <p:cTn id="67" dur="500"/>
                                        <p:tgtEl>
                                          <p:spTgt spid="43"/>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44"/>
                                        </p:tgtEl>
                                        <p:attrNameLst>
                                          <p:attrName>style.visibility</p:attrName>
                                        </p:attrNameLst>
                                      </p:cBhvr>
                                      <p:to>
                                        <p:strVal val="visible"/>
                                      </p:to>
                                    </p:set>
                                    <p:animEffect transition="in" filter="wipe(down)">
                                      <p:cBhvr>
                                        <p:cTn id="70" dur="500"/>
                                        <p:tgtEl>
                                          <p:spTgt spid="44"/>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53"/>
                                        </p:tgtEl>
                                        <p:attrNameLst>
                                          <p:attrName>style.visibility</p:attrName>
                                        </p:attrNameLst>
                                      </p:cBhvr>
                                      <p:to>
                                        <p:strVal val="visible"/>
                                      </p:to>
                                    </p:set>
                                    <p:animEffect transition="in" filter="wipe(down)">
                                      <p:cBhvr>
                                        <p:cTn id="75" dur="500"/>
                                        <p:tgtEl>
                                          <p:spTgt spid="53"/>
                                        </p:tgtEl>
                                      </p:cBhvr>
                                    </p:animEffect>
                                  </p:childTnLst>
                                </p:cTn>
                              </p:par>
                            </p:childTnLst>
                          </p:cTn>
                        </p:par>
                        <p:par>
                          <p:cTn id="76" fill="hold">
                            <p:stCondLst>
                              <p:cond delay="500"/>
                            </p:stCondLst>
                            <p:childTnLst>
                              <p:par>
                                <p:cTn id="77" presetID="22" presetClass="entr" presetSubtype="4" fill="hold" grpId="0" nodeType="afterEffect">
                                  <p:stCondLst>
                                    <p:cond delay="0"/>
                                  </p:stCondLst>
                                  <p:childTnLst>
                                    <p:set>
                                      <p:cBhvr>
                                        <p:cTn id="78" dur="1" fill="hold">
                                          <p:stCondLst>
                                            <p:cond delay="0"/>
                                          </p:stCondLst>
                                        </p:cTn>
                                        <p:tgtEl>
                                          <p:spTgt spid="31"/>
                                        </p:tgtEl>
                                        <p:attrNameLst>
                                          <p:attrName>style.visibility</p:attrName>
                                        </p:attrNameLst>
                                      </p:cBhvr>
                                      <p:to>
                                        <p:strVal val="visible"/>
                                      </p:to>
                                    </p:set>
                                    <p:animEffect transition="in" filter="wipe(down)">
                                      <p:cBhvr>
                                        <p:cTn id="79" dur="500"/>
                                        <p:tgtEl>
                                          <p:spTgt spid="31"/>
                                        </p:tgtEl>
                                      </p:cBhvr>
                                    </p:animEffect>
                                  </p:childTnLst>
                                </p:cTn>
                              </p:par>
                            </p:childTnLst>
                          </p:cTn>
                        </p:par>
                        <p:par>
                          <p:cTn id="80" fill="hold">
                            <p:stCondLst>
                              <p:cond delay="1000"/>
                            </p:stCondLst>
                            <p:childTnLst>
                              <p:par>
                                <p:cTn id="81" presetID="22" presetClass="entr" presetSubtype="4" fill="hold" grpId="0" nodeType="afterEffect">
                                  <p:stCondLst>
                                    <p:cond delay="0"/>
                                  </p:stCondLst>
                                  <p:childTnLst>
                                    <p:set>
                                      <p:cBhvr>
                                        <p:cTn id="82" dur="1" fill="hold">
                                          <p:stCondLst>
                                            <p:cond delay="0"/>
                                          </p:stCondLst>
                                        </p:cTn>
                                        <p:tgtEl>
                                          <p:spTgt spid="32"/>
                                        </p:tgtEl>
                                        <p:attrNameLst>
                                          <p:attrName>style.visibility</p:attrName>
                                        </p:attrNameLst>
                                      </p:cBhvr>
                                      <p:to>
                                        <p:strVal val="visible"/>
                                      </p:to>
                                    </p:set>
                                    <p:animEffect transition="in" filter="wipe(down)">
                                      <p:cBhvr>
                                        <p:cTn id="83" dur="500"/>
                                        <p:tgtEl>
                                          <p:spTgt spid="32"/>
                                        </p:tgtEl>
                                      </p:cBhvr>
                                    </p:animEffect>
                                  </p:childTnLst>
                                </p:cTn>
                              </p:par>
                            </p:childTnLst>
                          </p:cTn>
                        </p:par>
                        <p:par>
                          <p:cTn id="84" fill="hold">
                            <p:stCondLst>
                              <p:cond delay="1500"/>
                            </p:stCondLst>
                            <p:childTnLst>
                              <p:par>
                                <p:cTn id="85" presetID="22" presetClass="entr" presetSubtype="4" fill="hold" grpId="0" nodeType="after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wipe(down)">
                                      <p:cBhvr>
                                        <p:cTn id="87" dur="500"/>
                                        <p:tgtEl>
                                          <p:spTgt spid="33"/>
                                        </p:tgtEl>
                                      </p:cBhvr>
                                    </p:animEffect>
                                  </p:childTnLst>
                                </p:cTn>
                              </p:par>
                            </p:childTnLst>
                          </p:cTn>
                        </p:par>
                        <p:par>
                          <p:cTn id="88" fill="hold">
                            <p:stCondLst>
                              <p:cond delay="2000"/>
                            </p:stCondLst>
                            <p:childTnLst>
                              <p:par>
                                <p:cTn id="89" presetID="22" presetClass="entr" presetSubtype="4" fill="hold" grpId="0" nodeType="after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wipe(down)">
                                      <p:cBhvr>
                                        <p:cTn id="9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9" grpId="0" animBg="1"/>
      <p:bldP spid="40" grpId="0" animBg="1"/>
      <p:bldP spid="41" grpId="0" animBg="1"/>
      <p:bldP spid="42" grpId="0" animBg="1"/>
      <p:bldP spid="43" grpId="0" animBg="1"/>
      <p:bldP spid="44" grpId="0" animBg="1"/>
      <p:bldP spid="53" grpId="0" animBg="1"/>
      <p:bldP spid="64" grpId="0" animBg="1"/>
      <p:bldP spid="65" grpId="0" animBg="1"/>
      <p:bldP spid="6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283453" y="5565093"/>
            <a:ext cx="11633862" cy="821295"/>
          </a:xfrm>
          <a:prstGeom prst="rect">
            <a:avLst/>
          </a:prstGeom>
          <a:solidFill>
            <a:schemeClr val="accent1">
              <a:lumMod val="50000"/>
            </a:schemeClr>
          </a:solidFill>
          <a:ln w="10795" cap="flat" cmpd="sng" algn="ctr">
            <a:noFill/>
            <a:prstDash val="solid"/>
          </a:ln>
          <a:effectLst/>
        </p:spPr>
        <p:txBody>
          <a:bodyPr lIns="179187" tIns="143349" rIns="179187" bIns="143349" rtlCol="0" anchor="t" anchorCtr="0"/>
          <a:lstStyle/>
          <a:p>
            <a:pPr defTabSz="895725">
              <a:defRPr/>
            </a:pPr>
            <a:r>
              <a:rPr lang="en-US" sz="1763" dirty="0">
                <a:gradFill>
                  <a:gsLst>
                    <a:gs pos="0">
                      <a:srgbClr val="FFFFFF"/>
                    </a:gs>
                    <a:gs pos="53000">
                      <a:srgbClr val="FFFFFF"/>
                    </a:gs>
                  </a:gsLst>
                  <a:lin ang="5400000" scaled="0"/>
                </a:gradFill>
                <a:ea typeface="Segoe UI" pitchFamily="34" charset="0"/>
                <a:cs typeface="Segoe UI" pitchFamily="34" charset="0"/>
              </a:rPr>
              <a:t>Custom client code</a:t>
            </a:r>
          </a:p>
        </p:txBody>
      </p:sp>
      <p:sp>
        <p:nvSpPr>
          <p:cNvPr id="38" name="Rectangle 37"/>
          <p:cNvSpPr/>
          <p:nvPr/>
        </p:nvSpPr>
        <p:spPr>
          <a:xfrm>
            <a:off x="283453" y="2234863"/>
            <a:ext cx="11633862" cy="821295"/>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9187" tIns="143349" rIns="179187" bIns="143349" numCol="1" spcCol="1245" anchor="t" anchorCtr="0">
            <a:noAutofit/>
          </a:bodyPr>
          <a:lstStyle/>
          <a:p>
            <a:pPr defTabSz="1611448">
              <a:lnSpc>
                <a:spcPct val="90000"/>
              </a:lnSpc>
              <a:spcBef>
                <a:spcPct val="0"/>
              </a:spcBef>
              <a:spcAft>
                <a:spcPct val="35000"/>
              </a:spcAft>
            </a:pPr>
            <a:r>
              <a:rPr lang="en-US" sz="3919"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_</a:t>
            </a:r>
            <a:r>
              <a:rPr lang="en-US" sz="3919" dirty="0" err="1">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api</a:t>
            </a:r>
            <a:endParaRPr lang="en-US" sz="3919"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4" name="Group 13"/>
          <p:cNvGrpSpPr/>
          <p:nvPr/>
        </p:nvGrpSpPr>
        <p:grpSpPr>
          <a:xfrm>
            <a:off x="283456" y="3115622"/>
            <a:ext cx="8946369" cy="2390008"/>
            <a:chOff x="286829" y="3177517"/>
            <a:chExt cx="9131812" cy="2089097"/>
          </a:xfrm>
        </p:grpSpPr>
        <p:sp>
          <p:nvSpPr>
            <p:cNvPr id="33" name="Right Arrow Callout 32"/>
            <p:cNvSpPr/>
            <p:nvPr/>
          </p:nvSpPr>
          <p:spPr>
            <a:xfrm rot="16200000">
              <a:off x="3808186" y="-343840"/>
              <a:ext cx="2089097" cy="9131812"/>
            </a:xfrm>
            <a:prstGeom prst="rightArrowCallout">
              <a:avLst>
                <a:gd name="adj1" fmla="val 58233"/>
                <a:gd name="adj2" fmla="val 40323"/>
                <a:gd name="adj3" fmla="val 23999"/>
                <a:gd name="adj4" fmla="val 62622"/>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611448">
                <a:lnSpc>
                  <a:spcPct val="90000"/>
                </a:lnSpc>
                <a:spcBef>
                  <a:spcPct val="0"/>
                </a:spcBef>
                <a:spcAft>
                  <a:spcPct val="35000"/>
                </a:spcAft>
              </a:pPr>
              <a:endParaRPr lang="en-US" sz="2940">
                <a:gradFill>
                  <a:gsLst>
                    <a:gs pos="0">
                      <a:srgbClr val="000000">
                        <a:lumMod val="75000"/>
                        <a:lumOff val="25000"/>
                      </a:srgbClr>
                    </a:gs>
                    <a:gs pos="53000">
                      <a:srgbClr val="000000">
                        <a:lumMod val="75000"/>
                        <a:lumOff val="25000"/>
                      </a:srgbClr>
                    </a:gs>
                  </a:gsLst>
                  <a:lin ang="5400000" scaled="0"/>
                </a:gradFill>
              </a:endParaRPr>
            </a:p>
          </p:txBody>
        </p:sp>
        <p:sp>
          <p:nvSpPr>
            <p:cNvPr id="34" name="Rectangle 33"/>
            <p:cNvSpPr/>
            <p:nvPr/>
          </p:nvSpPr>
          <p:spPr>
            <a:xfrm>
              <a:off x="472914"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1763" dirty="0">
                  <a:gradFill>
                    <a:gsLst>
                      <a:gs pos="0">
                        <a:srgbClr val="FFFFFF"/>
                      </a:gs>
                      <a:gs pos="53000">
                        <a:srgbClr val="FFFFFF"/>
                      </a:gs>
                    </a:gsLst>
                    <a:lin ang="5400000" scaled="0"/>
                  </a:gradFill>
                </a:rPr>
                <a:t>JavaScript library</a:t>
              </a:r>
            </a:p>
          </p:txBody>
        </p:sp>
        <p:sp>
          <p:nvSpPr>
            <p:cNvPr id="35" name="Rectangle 34"/>
            <p:cNvSpPr/>
            <p:nvPr/>
          </p:nvSpPr>
          <p:spPr>
            <a:xfrm>
              <a:off x="3428257"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1763" dirty="0">
                  <a:gradFill>
                    <a:gsLst>
                      <a:gs pos="0">
                        <a:srgbClr val="FFFFFF"/>
                      </a:gs>
                      <a:gs pos="53000">
                        <a:srgbClr val="FFFFFF"/>
                      </a:gs>
                    </a:gsLst>
                    <a:lin ang="5400000" scaled="0"/>
                  </a:gradFill>
                </a:rPr>
                <a:t>Silverlight library</a:t>
              </a:r>
            </a:p>
          </p:txBody>
        </p:sp>
        <p:sp>
          <p:nvSpPr>
            <p:cNvPr id="36" name="Rectangle 35"/>
            <p:cNvSpPr/>
            <p:nvPr/>
          </p:nvSpPr>
          <p:spPr>
            <a:xfrm>
              <a:off x="6383601" y="4195599"/>
              <a:ext cx="2834640"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1763" dirty="0" err="1">
                  <a:gradFill>
                    <a:gsLst>
                      <a:gs pos="0">
                        <a:srgbClr val="FFFFFF"/>
                      </a:gs>
                      <a:gs pos="53000">
                        <a:srgbClr val="FFFFFF"/>
                      </a:gs>
                    </a:gsLst>
                    <a:lin ang="5400000" scaled="0"/>
                  </a:gradFill>
                </a:rPr>
                <a:t>.Net</a:t>
              </a:r>
              <a:r>
                <a:rPr lang="en-US" sz="1763" dirty="0">
                  <a:gradFill>
                    <a:gsLst>
                      <a:gs pos="0">
                        <a:srgbClr val="FFFFFF"/>
                      </a:gs>
                      <a:gs pos="53000">
                        <a:srgbClr val="FFFFFF"/>
                      </a:gs>
                    </a:gsLst>
                    <a:lin ang="5400000" scaled="0"/>
                  </a:gradFill>
                </a:rPr>
                <a:t> CLR library</a:t>
              </a:r>
            </a:p>
          </p:txBody>
        </p:sp>
        <p:sp>
          <p:nvSpPr>
            <p:cNvPr id="40" name="TextBox 39"/>
            <p:cNvSpPr txBox="1"/>
            <p:nvPr/>
          </p:nvSpPr>
          <p:spPr>
            <a:xfrm>
              <a:off x="3683814" y="3388851"/>
              <a:ext cx="2337837" cy="542948"/>
            </a:xfrm>
            <a:prstGeom prst="rect">
              <a:avLst/>
            </a:prstGeom>
            <a:noFill/>
            <a:ln>
              <a:noFill/>
            </a:ln>
          </p:spPr>
          <p:txBody>
            <a:bodyPr wrap="square" lIns="121823" tIns="60911" rIns="121823" bIns="60911" rtlCol="0">
              <a:spAutoFit/>
            </a:bodyPr>
            <a:lstStyle/>
            <a:p>
              <a:pPr algn="ctr" defTabSz="1611448">
                <a:lnSpc>
                  <a:spcPct val="90000"/>
                </a:lnSpc>
                <a:spcBef>
                  <a:spcPct val="0"/>
                </a:spcBef>
                <a:spcAft>
                  <a:spcPct val="35000"/>
                </a:spcAft>
              </a:pPr>
              <a:r>
                <a:rPr lang="en-US" sz="1763" dirty="0">
                  <a:gradFill>
                    <a:gsLst>
                      <a:gs pos="0">
                        <a:srgbClr val="000000"/>
                      </a:gs>
                      <a:gs pos="53000">
                        <a:srgbClr val="000000"/>
                      </a:gs>
                    </a:gsLst>
                    <a:lin ang="5400000" scaled="0"/>
                  </a:gradFill>
                </a:rPr>
                <a:t>Execute </a:t>
              </a:r>
              <a:br>
                <a:rPr lang="en-US" sz="1763" dirty="0">
                  <a:gradFill>
                    <a:gsLst>
                      <a:gs pos="0">
                        <a:srgbClr val="000000"/>
                      </a:gs>
                      <a:gs pos="53000">
                        <a:srgbClr val="000000"/>
                      </a:gs>
                    </a:gsLst>
                    <a:lin ang="5400000" scaled="0"/>
                  </a:gradFill>
                </a:rPr>
              </a:br>
              <a:r>
                <a:rPr lang="en-US" sz="1763" dirty="0">
                  <a:gradFill>
                    <a:gsLst>
                      <a:gs pos="0">
                        <a:srgbClr val="000000"/>
                      </a:gs>
                      <a:gs pos="53000">
                        <a:srgbClr val="000000"/>
                      </a:gs>
                    </a:gsLst>
                    <a:lin ang="5400000" scaled="0"/>
                  </a:gradFill>
                </a:rPr>
                <a:t>query</a:t>
              </a:r>
            </a:p>
          </p:txBody>
        </p:sp>
      </p:grpSp>
      <p:grpSp>
        <p:nvGrpSpPr>
          <p:cNvPr id="5" name="Group 4"/>
          <p:cNvGrpSpPr/>
          <p:nvPr/>
        </p:nvGrpSpPr>
        <p:grpSpPr>
          <a:xfrm>
            <a:off x="10125652" y="3217728"/>
            <a:ext cx="1821787" cy="2270824"/>
            <a:chOff x="10333038" y="3281697"/>
            <a:chExt cx="1859550" cy="1984918"/>
          </a:xfrm>
        </p:grpSpPr>
        <p:sp>
          <p:nvSpPr>
            <p:cNvPr id="41" name="Down Arrow 40"/>
            <p:cNvSpPr/>
            <p:nvPr/>
          </p:nvSpPr>
          <p:spPr>
            <a:xfrm rot="10800000">
              <a:off x="10333038" y="3281697"/>
              <a:ext cx="1859550" cy="1984918"/>
            </a:xfrm>
            <a:prstGeom prst="downArrow">
              <a:avLst>
                <a:gd name="adj1" fmla="val 50000"/>
                <a:gd name="adj2" fmla="val 53108"/>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611448">
                <a:lnSpc>
                  <a:spcPct val="90000"/>
                </a:lnSpc>
                <a:spcBef>
                  <a:spcPct val="0"/>
                </a:spcBef>
                <a:spcAft>
                  <a:spcPct val="35000"/>
                </a:spcAft>
              </a:pPr>
              <a:endParaRPr lang="en-US" sz="3135" dirty="0">
                <a:gradFill>
                  <a:gsLst>
                    <a:gs pos="0">
                      <a:srgbClr val="000000">
                        <a:lumMod val="75000"/>
                        <a:lumOff val="25000"/>
                      </a:srgbClr>
                    </a:gs>
                    <a:gs pos="53000">
                      <a:srgbClr val="000000">
                        <a:lumMod val="75000"/>
                        <a:lumOff val="25000"/>
                      </a:srgbClr>
                    </a:gs>
                  </a:gsLst>
                  <a:lin ang="5400000" scaled="0"/>
                </a:gradFill>
              </a:endParaRPr>
            </a:p>
          </p:txBody>
        </p:sp>
        <p:sp>
          <p:nvSpPr>
            <p:cNvPr id="42" name="TextBox 41"/>
            <p:cNvSpPr txBox="1"/>
            <p:nvPr/>
          </p:nvSpPr>
          <p:spPr>
            <a:xfrm>
              <a:off x="10602585" y="3674149"/>
              <a:ext cx="1320456" cy="542948"/>
            </a:xfrm>
            <a:prstGeom prst="rect">
              <a:avLst/>
            </a:prstGeom>
            <a:noFill/>
            <a:ln>
              <a:noFill/>
            </a:ln>
          </p:spPr>
          <p:txBody>
            <a:bodyPr wrap="square" lIns="121823" tIns="60911" rIns="121823" bIns="60911" rtlCol="0">
              <a:spAutoFit/>
            </a:bodyPr>
            <a:lstStyle/>
            <a:p>
              <a:pPr algn="ctr" defTabSz="1611448">
                <a:lnSpc>
                  <a:spcPct val="90000"/>
                </a:lnSpc>
                <a:spcBef>
                  <a:spcPct val="0"/>
                </a:spcBef>
                <a:spcAft>
                  <a:spcPct val="35000"/>
                </a:spcAft>
                <a:defRPr/>
              </a:pPr>
              <a:r>
                <a:rPr lang="en-US" sz="1763" dirty="0">
                  <a:gradFill>
                    <a:gsLst>
                      <a:gs pos="0">
                        <a:srgbClr val="000000"/>
                      </a:gs>
                      <a:gs pos="53000">
                        <a:srgbClr val="000000"/>
                      </a:gs>
                    </a:gsLst>
                    <a:lin ang="5400000" scaled="0"/>
                  </a:gradFill>
                </a:rPr>
                <a:t>REST/ OData</a:t>
              </a:r>
            </a:p>
          </p:txBody>
        </p:sp>
      </p:grpSp>
      <p:sp>
        <p:nvSpPr>
          <p:cNvPr id="47" name="Rectangle 46"/>
          <p:cNvSpPr/>
          <p:nvPr/>
        </p:nvSpPr>
        <p:spPr>
          <a:xfrm>
            <a:off x="10041998" y="1189580"/>
            <a:ext cx="1881245" cy="985821"/>
          </a:xfrm>
          <a:prstGeom prst="rect">
            <a:avLst/>
          </a:prstGeom>
          <a:solidFill>
            <a:schemeClr val="accent1"/>
          </a:solidFill>
          <a:ln w="10795" cap="flat" cmpd="sng" algn="ctr">
            <a:noFill/>
            <a:prstDash val="solid"/>
          </a:ln>
          <a:effectLst/>
        </p:spPr>
        <p:txBody>
          <a:bodyPr lIns="119411" tIns="59705" rIns="119411" bIns="59705" rtlCol="0" anchor="t" anchorCtr="0"/>
          <a:lstStyle/>
          <a:p>
            <a:pPr defTabSz="895725"/>
            <a:r>
              <a:rPr lang="en-US" sz="4311" dirty="0">
                <a:gradFill>
                  <a:gsLst>
                    <a:gs pos="0">
                      <a:srgbClr val="FFFFFF"/>
                    </a:gs>
                    <a:gs pos="53000">
                      <a:srgbClr val="FFFFFF"/>
                    </a:gs>
                  </a:gsLst>
                  <a:lin ang="5400000" scaled="0"/>
                </a:gradFill>
                <a:ea typeface="Segoe UI" pitchFamily="34" charset="0"/>
                <a:cs typeface="Segoe UI" pitchFamily="34" charset="0"/>
              </a:rPr>
              <a:t>…</a:t>
            </a:r>
          </a:p>
        </p:txBody>
      </p:sp>
      <p:grpSp>
        <p:nvGrpSpPr>
          <p:cNvPr id="10" name="Group 9"/>
          <p:cNvGrpSpPr/>
          <p:nvPr/>
        </p:nvGrpSpPr>
        <p:grpSpPr>
          <a:xfrm>
            <a:off x="4186872" y="1189580"/>
            <a:ext cx="1881245" cy="985821"/>
            <a:chOff x="4271157" y="1212341"/>
            <a:chExt cx="1920240" cy="1005851"/>
          </a:xfrm>
        </p:grpSpPr>
        <p:sp>
          <p:nvSpPr>
            <p:cNvPr id="44" name="Rectangle 43"/>
            <p:cNvSpPr/>
            <p:nvPr/>
          </p:nvSpPr>
          <p:spPr>
            <a:xfrm>
              <a:off x="4271157"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rgbClr val="FFFFFF"/>
                      </a:gs>
                      <a:gs pos="53000">
                        <a:srgbClr val="FFFFFF"/>
                      </a:gs>
                    </a:gsLst>
                    <a:lin ang="5400000" scaled="0"/>
                  </a:gradFill>
                  <a:ea typeface="Segoe UI" pitchFamily="34" charset="0"/>
                  <a:cs typeface="Segoe UI" pitchFamily="34" charset="0"/>
                </a:rPr>
                <a:t>Search</a:t>
              </a:r>
            </a:p>
          </p:txBody>
        </p:sp>
        <p:grpSp>
          <p:nvGrpSpPr>
            <p:cNvPr id="23" name="Group 53"/>
            <p:cNvGrpSpPr>
              <a:grpSpLocks noChangeAspect="1"/>
            </p:cNvGrpSpPr>
            <p:nvPr/>
          </p:nvGrpSpPr>
          <p:grpSpPr bwMode="auto">
            <a:xfrm>
              <a:off x="5029676" y="1654260"/>
              <a:ext cx="465565" cy="447436"/>
              <a:chOff x="5627" y="2725"/>
              <a:chExt cx="1284" cy="1234"/>
            </a:xfrm>
            <a:solidFill>
              <a:schemeClr val="bg1"/>
            </a:solidFill>
          </p:grpSpPr>
          <p:sp>
            <p:nvSpPr>
              <p:cNvPr id="24" name="Freeform 54"/>
              <p:cNvSpPr>
                <a:spLocks noEditPoints="1"/>
              </p:cNvSpPr>
              <p:nvPr/>
            </p:nvSpPr>
            <p:spPr bwMode="auto">
              <a:xfrm>
                <a:off x="5851" y="2725"/>
                <a:ext cx="1060" cy="1010"/>
              </a:xfrm>
              <a:custGeom>
                <a:avLst/>
                <a:gdLst>
                  <a:gd name="T0" fmla="*/ 153 w 320"/>
                  <a:gd name="T1" fmla="*/ 305 h 305"/>
                  <a:gd name="T2" fmla="*/ 45 w 320"/>
                  <a:gd name="T3" fmla="*/ 260 h 305"/>
                  <a:gd name="T4" fmla="*/ 0 w 320"/>
                  <a:gd name="T5" fmla="*/ 152 h 305"/>
                  <a:gd name="T6" fmla="*/ 45 w 320"/>
                  <a:gd name="T7" fmla="*/ 45 h 305"/>
                  <a:gd name="T8" fmla="*/ 153 w 320"/>
                  <a:gd name="T9" fmla="*/ 0 h 305"/>
                  <a:gd name="T10" fmla="*/ 260 w 320"/>
                  <a:gd name="T11" fmla="*/ 45 h 305"/>
                  <a:gd name="T12" fmla="*/ 260 w 320"/>
                  <a:gd name="T13" fmla="*/ 260 h 305"/>
                  <a:gd name="T14" fmla="*/ 153 w 320"/>
                  <a:gd name="T15" fmla="*/ 305 h 305"/>
                  <a:gd name="T16" fmla="*/ 153 w 320"/>
                  <a:gd name="T17" fmla="*/ 26 h 305"/>
                  <a:gd name="T18" fmla="*/ 63 w 320"/>
                  <a:gd name="T19" fmla="*/ 63 h 305"/>
                  <a:gd name="T20" fmla="*/ 63 w 320"/>
                  <a:gd name="T21" fmla="*/ 242 h 305"/>
                  <a:gd name="T22" fmla="*/ 153 w 320"/>
                  <a:gd name="T23" fmla="*/ 279 h 305"/>
                  <a:gd name="T24" fmla="*/ 242 w 320"/>
                  <a:gd name="T25" fmla="*/ 242 h 305"/>
                  <a:gd name="T26" fmla="*/ 279 w 320"/>
                  <a:gd name="T27" fmla="*/ 152 h 305"/>
                  <a:gd name="T28" fmla="*/ 242 w 320"/>
                  <a:gd name="T29" fmla="*/ 63 h 305"/>
                  <a:gd name="T30" fmla="*/ 153 w 320"/>
                  <a:gd name="T31" fmla="*/ 2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0" h="305">
                    <a:moveTo>
                      <a:pt x="153" y="305"/>
                    </a:moveTo>
                    <a:cubicBezTo>
                      <a:pt x="112" y="305"/>
                      <a:pt x="74" y="289"/>
                      <a:pt x="45" y="260"/>
                    </a:cubicBezTo>
                    <a:cubicBezTo>
                      <a:pt x="16" y="231"/>
                      <a:pt x="0" y="193"/>
                      <a:pt x="0" y="152"/>
                    </a:cubicBezTo>
                    <a:cubicBezTo>
                      <a:pt x="0" y="112"/>
                      <a:pt x="16" y="73"/>
                      <a:pt x="45" y="45"/>
                    </a:cubicBezTo>
                    <a:cubicBezTo>
                      <a:pt x="74" y="16"/>
                      <a:pt x="112" y="0"/>
                      <a:pt x="153" y="0"/>
                    </a:cubicBezTo>
                    <a:cubicBezTo>
                      <a:pt x="193" y="0"/>
                      <a:pt x="232" y="16"/>
                      <a:pt x="260" y="45"/>
                    </a:cubicBezTo>
                    <a:cubicBezTo>
                      <a:pt x="320" y="104"/>
                      <a:pt x="320" y="201"/>
                      <a:pt x="260" y="260"/>
                    </a:cubicBezTo>
                    <a:cubicBezTo>
                      <a:pt x="232" y="289"/>
                      <a:pt x="193" y="305"/>
                      <a:pt x="153" y="305"/>
                    </a:cubicBezTo>
                    <a:close/>
                    <a:moveTo>
                      <a:pt x="153" y="26"/>
                    </a:moveTo>
                    <a:cubicBezTo>
                      <a:pt x="119" y="26"/>
                      <a:pt x="87" y="39"/>
                      <a:pt x="63" y="63"/>
                    </a:cubicBezTo>
                    <a:cubicBezTo>
                      <a:pt x="14" y="112"/>
                      <a:pt x="14" y="192"/>
                      <a:pt x="63" y="242"/>
                    </a:cubicBezTo>
                    <a:cubicBezTo>
                      <a:pt x="87" y="265"/>
                      <a:pt x="119" y="279"/>
                      <a:pt x="153" y="279"/>
                    </a:cubicBezTo>
                    <a:cubicBezTo>
                      <a:pt x="186" y="279"/>
                      <a:pt x="218" y="265"/>
                      <a:pt x="242" y="242"/>
                    </a:cubicBezTo>
                    <a:cubicBezTo>
                      <a:pt x="266" y="218"/>
                      <a:pt x="279" y="186"/>
                      <a:pt x="279" y="152"/>
                    </a:cubicBezTo>
                    <a:cubicBezTo>
                      <a:pt x="279" y="119"/>
                      <a:pt x="266" y="87"/>
                      <a:pt x="242" y="63"/>
                    </a:cubicBezTo>
                    <a:cubicBezTo>
                      <a:pt x="218" y="39"/>
                      <a:pt x="186"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5" name="Freeform 55"/>
              <p:cNvSpPr>
                <a:spLocks/>
              </p:cNvSpPr>
              <p:nvPr/>
            </p:nvSpPr>
            <p:spPr bwMode="auto">
              <a:xfrm>
                <a:off x="5627" y="3486"/>
                <a:ext cx="473" cy="473"/>
              </a:xfrm>
              <a:custGeom>
                <a:avLst/>
                <a:gdLst>
                  <a:gd name="T0" fmla="*/ 73 w 337"/>
                  <a:gd name="T1" fmla="*/ 337 h 337"/>
                  <a:gd name="T2" fmla="*/ 0 w 337"/>
                  <a:gd name="T3" fmla="*/ 264 h 337"/>
                  <a:gd name="T4" fmla="*/ 264 w 337"/>
                  <a:gd name="T5" fmla="*/ 0 h 337"/>
                  <a:gd name="T6" fmla="*/ 337 w 337"/>
                  <a:gd name="T7" fmla="*/ 73 h 337"/>
                  <a:gd name="T8" fmla="*/ 73 w 337"/>
                  <a:gd name="T9" fmla="*/ 337 h 337"/>
                </a:gdLst>
                <a:ahLst/>
                <a:cxnLst>
                  <a:cxn ang="0">
                    <a:pos x="T0" y="T1"/>
                  </a:cxn>
                  <a:cxn ang="0">
                    <a:pos x="T2" y="T3"/>
                  </a:cxn>
                  <a:cxn ang="0">
                    <a:pos x="T4" y="T5"/>
                  </a:cxn>
                  <a:cxn ang="0">
                    <a:pos x="T6" y="T7"/>
                  </a:cxn>
                  <a:cxn ang="0">
                    <a:pos x="T8" y="T9"/>
                  </a:cxn>
                </a:cxnLst>
                <a:rect l="0" t="0" r="r" b="b"/>
                <a:pathLst>
                  <a:path w="337" h="337">
                    <a:moveTo>
                      <a:pt x="73" y="337"/>
                    </a:moveTo>
                    <a:lnTo>
                      <a:pt x="0" y="264"/>
                    </a:lnTo>
                    <a:lnTo>
                      <a:pt x="264" y="0"/>
                    </a:lnTo>
                    <a:lnTo>
                      <a:pt x="337" y="73"/>
                    </a:lnTo>
                    <a:lnTo>
                      <a:pt x="73" y="3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grpSp>
      <p:grpSp>
        <p:nvGrpSpPr>
          <p:cNvPr id="8" name="Group 7"/>
          <p:cNvGrpSpPr/>
          <p:nvPr/>
        </p:nvGrpSpPr>
        <p:grpSpPr>
          <a:xfrm>
            <a:off x="283455" y="1189580"/>
            <a:ext cx="1881245" cy="985821"/>
            <a:chOff x="286829" y="1212341"/>
            <a:chExt cx="1920240" cy="1005851"/>
          </a:xfrm>
        </p:grpSpPr>
        <p:sp>
          <p:nvSpPr>
            <p:cNvPr id="39" name="Rectangle 38"/>
            <p:cNvSpPr/>
            <p:nvPr/>
          </p:nvSpPr>
          <p:spPr>
            <a:xfrm>
              <a:off x="286829"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defRPr/>
              </a:pPr>
              <a:r>
                <a:rPr lang="en-US" sz="1567" dirty="0">
                  <a:gradFill>
                    <a:gsLst>
                      <a:gs pos="0">
                        <a:srgbClr val="FFFFFF"/>
                      </a:gs>
                      <a:gs pos="53000">
                        <a:srgbClr val="FFFFFF"/>
                      </a:gs>
                    </a:gsLst>
                    <a:lin ang="5400000" scaled="0"/>
                  </a:gradFill>
                  <a:ea typeface="Segoe UI" pitchFamily="34" charset="0"/>
                  <a:cs typeface="Segoe UI" pitchFamily="34" charset="0"/>
                </a:rPr>
                <a:t>Sites, Lists and Libs</a:t>
              </a:r>
            </a:p>
          </p:txBody>
        </p:sp>
        <p:sp>
          <p:nvSpPr>
            <p:cNvPr id="26" name="Freeform 18"/>
            <p:cNvSpPr>
              <a:spLocks noEditPoints="1"/>
            </p:cNvSpPr>
            <p:nvPr/>
          </p:nvSpPr>
          <p:spPr bwMode="black">
            <a:xfrm>
              <a:off x="1017042" y="1582354"/>
              <a:ext cx="459814" cy="560968"/>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0" tIns="41136" rIns="82271" bIns="41136"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nvGrpSpPr>
          <p:cNvPr id="11" name="Group 10"/>
          <p:cNvGrpSpPr/>
          <p:nvPr/>
        </p:nvGrpSpPr>
        <p:grpSpPr>
          <a:xfrm>
            <a:off x="6138581" y="1189580"/>
            <a:ext cx="1881245" cy="985821"/>
            <a:chOff x="6263321" y="1212341"/>
            <a:chExt cx="1920240" cy="1005851"/>
          </a:xfrm>
        </p:grpSpPr>
        <p:sp>
          <p:nvSpPr>
            <p:cNvPr id="45" name="Rectangle 44"/>
            <p:cNvSpPr/>
            <p:nvPr/>
          </p:nvSpPr>
          <p:spPr>
            <a:xfrm>
              <a:off x="6263321"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rgbClr val="FFFFFF"/>
                      </a:gs>
                      <a:gs pos="53000">
                        <a:srgbClr val="FFFFFF"/>
                      </a:gs>
                    </a:gsLst>
                    <a:lin ang="5400000" scaled="0"/>
                  </a:gradFill>
                  <a:ea typeface="Segoe UI" pitchFamily="34" charset="0"/>
                  <a:cs typeface="Segoe UI" pitchFamily="34" charset="0"/>
                </a:rPr>
                <a:t>Taxonomy</a:t>
              </a:r>
            </a:p>
          </p:txBody>
        </p:sp>
        <p:sp>
          <p:nvSpPr>
            <p:cNvPr id="27" name="Freeform 7"/>
            <p:cNvSpPr>
              <a:spLocks noEditPoints="1"/>
            </p:cNvSpPr>
            <p:nvPr/>
          </p:nvSpPr>
          <p:spPr bwMode="black">
            <a:xfrm>
              <a:off x="6943533" y="1553551"/>
              <a:ext cx="559817" cy="560462"/>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0" tIns="41136" rIns="82271" bIns="41136"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nvGrpSpPr>
          <p:cNvPr id="12" name="Group 11"/>
          <p:cNvGrpSpPr/>
          <p:nvPr/>
        </p:nvGrpSpPr>
        <p:grpSpPr>
          <a:xfrm>
            <a:off x="8090289" y="1189580"/>
            <a:ext cx="1881245" cy="985821"/>
            <a:chOff x="8255485" y="1212341"/>
            <a:chExt cx="1920240" cy="1005851"/>
          </a:xfrm>
        </p:grpSpPr>
        <p:sp>
          <p:nvSpPr>
            <p:cNvPr id="46" name="Rectangle 45"/>
            <p:cNvSpPr/>
            <p:nvPr/>
          </p:nvSpPr>
          <p:spPr>
            <a:xfrm>
              <a:off x="8255485"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rgbClr val="FFFFFF"/>
                      </a:gs>
                      <a:gs pos="53000">
                        <a:srgbClr val="FFFFFF"/>
                      </a:gs>
                    </a:gsLst>
                    <a:lin ang="5400000" scaled="0"/>
                  </a:gradFill>
                  <a:ea typeface="Segoe UI" pitchFamily="34" charset="0"/>
                  <a:cs typeface="Segoe UI" pitchFamily="34" charset="0"/>
                </a:rPr>
                <a:t>BCS</a:t>
              </a:r>
            </a:p>
          </p:txBody>
        </p:sp>
        <p:sp>
          <p:nvSpPr>
            <p:cNvPr id="28" name="Freeform 89"/>
            <p:cNvSpPr>
              <a:spLocks noEditPoints="1"/>
            </p:cNvSpPr>
            <p:nvPr/>
          </p:nvSpPr>
          <p:spPr bwMode="black">
            <a:xfrm>
              <a:off x="8856060" y="1647255"/>
              <a:ext cx="719091" cy="462897"/>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chemeClr val="bg1"/>
            </a:solidFill>
            <a:ln>
              <a:noFill/>
            </a:ln>
          </p:spPr>
          <p:txBody>
            <a:bodyPr vert="horz" wrap="square" lIns="0" tIns="41136" rIns="82271" bIns="41136"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nvGrpSpPr>
          <p:cNvPr id="9" name="Group 8"/>
          <p:cNvGrpSpPr/>
          <p:nvPr/>
        </p:nvGrpSpPr>
        <p:grpSpPr>
          <a:xfrm>
            <a:off x="2235164" y="1189580"/>
            <a:ext cx="1881245" cy="985821"/>
            <a:chOff x="2278993" y="1212341"/>
            <a:chExt cx="1920240" cy="1005851"/>
          </a:xfrm>
        </p:grpSpPr>
        <p:sp>
          <p:nvSpPr>
            <p:cNvPr id="43" name="Rectangle 42"/>
            <p:cNvSpPr/>
            <p:nvPr/>
          </p:nvSpPr>
          <p:spPr>
            <a:xfrm>
              <a:off x="2278993"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rgbClr val="FFFFFF"/>
                      </a:gs>
                      <a:gs pos="53000">
                        <a:srgbClr val="FFFFFF"/>
                      </a:gs>
                    </a:gsLst>
                    <a:lin ang="5400000" scaled="0"/>
                  </a:gradFill>
                  <a:ea typeface="Segoe UI" pitchFamily="34" charset="0"/>
                  <a:cs typeface="Segoe UI" pitchFamily="34" charset="0"/>
                </a:rPr>
                <a:t>Workflow</a:t>
              </a:r>
            </a:p>
          </p:txBody>
        </p:sp>
        <p:grpSp>
          <p:nvGrpSpPr>
            <p:cNvPr id="29" name="Group 28"/>
            <p:cNvGrpSpPr/>
            <p:nvPr/>
          </p:nvGrpSpPr>
          <p:grpSpPr bwMode="black">
            <a:xfrm>
              <a:off x="3083269" y="1535182"/>
              <a:ext cx="311688" cy="601337"/>
              <a:chOff x="3360738" y="989012"/>
              <a:chExt cx="746125" cy="1439864"/>
            </a:xfrm>
          </p:grpSpPr>
          <p:sp>
            <p:nvSpPr>
              <p:cNvPr id="30" name="Freeform 36"/>
              <p:cNvSpPr>
                <a:spLocks/>
              </p:cNvSpPr>
              <p:nvPr/>
            </p:nvSpPr>
            <p:spPr bwMode="black">
              <a:xfrm>
                <a:off x="3360738" y="1255713"/>
                <a:ext cx="525463" cy="1173163"/>
              </a:xfrm>
              <a:custGeom>
                <a:avLst/>
                <a:gdLst>
                  <a:gd name="T0" fmla="*/ 252 w 562"/>
                  <a:gd name="T1" fmla="*/ 272 h 1256"/>
                  <a:gd name="T2" fmla="*/ 234 w 562"/>
                  <a:gd name="T3" fmla="*/ 192 h 1256"/>
                  <a:gd name="T4" fmla="*/ 407 w 562"/>
                  <a:gd name="T5" fmla="*/ 20 h 1256"/>
                  <a:gd name="T6" fmla="*/ 534 w 562"/>
                  <a:gd name="T7" fmla="*/ 76 h 1256"/>
                  <a:gd name="T8" fmla="*/ 562 w 562"/>
                  <a:gd name="T9" fmla="*/ 51 h 1256"/>
                  <a:gd name="T10" fmla="*/ 443 w 562"/>
                  <a:gd name="T11" fmla="*/ 0 h 1256"/>
                  <a:gd name="T12" fmla="*/ 164 w 562"/>
                  <a:gd name="T13" fmla="*/ 0 h 1256"/>
                  <a:gd name="T14" fmla="*/ 0 w 562"/>
                  <a:gd name="T15" fmla="*/ 163 h 1256"/>
                  <a:gd name="T16" fmla="*/ 0 w 562"/>
                  <a:gd name="T17" fmla="*/ 556 h 1256"/>
                  <a:gd name="T18" fmla="*/ 55 w 562"/>
                  <a:gd name="T19" fmla="*/ 612 h 1256"/>
                  <a:gd name="T20" fmla="*/ 110 w 562"/>
                  <a:gd name="T21" fmla="*/ 556 h 1256"/>
                  <a:gd name="T22" fmla="*/ 110 w 562"/>
                  <a:gd name="T23" fmla="*/ 201 h 1256"/>
                  <a:gd name="T24" fmla="*/ 139 w 562"/>
                  <a:gd name="T25" fmla="*/ 201 h 1256"/>
                  <a:gd name="T26" fmla="*/ 139 w 562"/>
                  <a:gd name="T27" fmla="*/ 1182 h 1256"/>
                  <a:gd name="T28" fmla="*/ 214 w 562"/>
                  <a:gd name="T29" fmla="*/ 1256 h 1256"/>
                  <a:gd name="T30" fmla="*/ 288 w 562"/>
                  <a:gd name="T31" fmla="*/ 1182 h 1256"/>
                  <a:gd name="T32" fmla="*/ 288 w 562"/>
                  <a:gd name="T33" fmla="*/ 615 h 1256"/>
                  <a:gd name="T34" fmla="*/ 317 w 562"/>
                  <a:gd name="T35" fmla="*/ 615 h 1256"/>
                  <a:gd name="T36" fmla="*/ 317 w 562"/>
                  <a:gd name="T37" fmla="*/ 1182 h 1256"/>
                  <a:gd name="T38" fmla="*/ 392 w 562"/>
                  <a:gd name="T39" fmla="*/ 1256 h 1256"/>
                  <a:gd name="T40" fmla="*/ 467 w 562"/>
                  <a:gd name="T41" fmla="*/ 1182 h 1256"/>
                  <a:gd name="T42" fmla="*/ 467 w 562"/>
                  <a:gd name="T43" fmla="*/ 516 h 1256"/>
                  <a:gd name="T44" fmla="*/ 252 w 562"/>
                  <a:gd name="T45" fmla="*/ 272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1256">
                    <a:moveTo>
                      <a:pt x="252" y="272"/>
                    </a:moveTo>
                    <a:cubicBezTo>
                      <a:pt x="248" y="262"/>
                      <a:pt x="234" y="225"/>
                      <a:pt x="234" y="192"/>
                    </a:cubicBezTo>
                    <a:cubicBezTo>
                      <a:pt x="234" y="97"/>
                      <a:pt x="312" y="20"/>
                      <a:pt x="407" y="20"/>
                    </a:cubicBezTo>
                    <a:cubicBezTo>
                      <a:pt x="456" y="20"/>
                      <a:pt x="501" y="41"/>
                      <a:pt x="534" y="76"/>
                    </a:cubicBezTo>
                    <a:cubicBezTo>
                      <a:pt x="542" y="66"/>
                      <a:pt x="551" y="58"/>
                      <a:pt x="562" y="51"/>
                    </a:cubicBezTo>
                    <a:cubicBezTo>
                      <a:pt x="532" y="20"/>
                      <a:pt x="490" y="0"/>
                      <a:pt x="443" y="0"/>
                    </a:cubicBezTo>
                    <a:cubicBezTo>
                      <a:pt x="164" y="0"/>
                      <a:pt x="164" y="0"/>
                      <a:pt x="164" y="0"/>
                    </a:cubicBezTo>
                    <a:cubicBezTo>
                      <a:pt x="73" y="0"/>
                      <a:pt x="0" y="73"/>
                      <a:pt x="0" y="163"/>
                    </a:cubicBezTo>
                    <a:cubicBezTo>
                      <a:pt x="0" y="556"/>
                      <a:pt x="0" y="556"/>
                      <a:pt x="0" y="556"/>
                    </a:cubicBezTo>
                    <a:cubicBezTo>
                      <a:pt x="0" y="587"/>
                      <a:pt x="25" y="612"/>
                      <a:pt x="55" y="612"/>
                    </a:cubicBezTo>
                    <a:cubicBezTo>
                      <a:pt x="86" y="612"/>
                      <a:pt x="110" y="587"/>
                      <a:pt x="110" y="556"/>
                    </a:cubicBezTo>
                    <a:cubicBezTo>
                      <a:pt x="110" y="201"/>
                      <a:pt x="110" y="201"/>
                      <a:pt x="110" y="201"/>
                    </a:cubicBezTo>
                    <a:cubicBezTo>
                      <a:pt x="139" y="201"/>
                      <a:pt x="139" y="201"/>
                      <a:pt x="139" y="201"/>
                    </a:cubicBezTo>
                    <a:cubicBezTo>
                      <a:pt x="139" y="1182"/>
                      <a:pt x="139" y="1182"/>
                      <a:pt x="139" y="1182"/>
                    </a:cubicBezTo>
                    <a:cubicBezTo>
                      <a:pt x="139" y="1223"/>
                      <a:pt x="173" y="1256"/>
                      <a:pt x="214" y="1256"/>
                    </a:cubicBezTo>
                    <a:cubicBezTo>
                      <a:pt x="255" y="1256"/>
                      <a:pt x="288" y="1223"/>
                      <a:pt x="288" y="1182"/>
                    </a:cubicBezTo>
                    <a:cubicBezTo>
                      <a:pt x="288" y="615"/>
                      <a:pt x="288" y="615"/>
                      <a:pt x="288" y="615"/>
                    </a:cubicBezTo>
                    <a:cubicBezTo>
                      <a:pt x="317" y="615"/>
                      <a:pt x="317" y="615"/>
                      <a:pt x="317" y="615"/>
                    </a:cubicBezTo>
                    <a:cubicBezTo>
                      <a:pt x="317" y="1182"/>
                      <a:pt x="317" y="1182"/>
                      <a:pt x="317" y="1182"/>
                    </a:cubicBezTo>
                    <a:cubicBezTo>
                      <a:pt x="317" y="1223"/>
                      <a:pt x="351" y="1256"/>
                      <a:pt x="392" y="1256"/>
                    </a:cubicBezTo>
                    <a:cubicBezTo>
                      <a:pt x="433" y="1256"/>
                      <a:pt x="467" y="1223"/>
                      <a:pt x="467" y="1182"/>
                    </a:cubicBezTo>
                    <a:cubicBezTo>
                      <a:pt x="467" y="516"/>
                      <a:pt x="467" y="516"/>
                      <a:pt x="467" y="516"/>
                    </a:cubicBezTo>
                    <a:cubicBezTo>
                      <a:pt x="398" y="459"/>
                      <a:pt x="284" y="354"/>
                      <a:pt x="252"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sp>
            <p:nvSpPr>
              <p:cNvPr id="31"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sp>
            <p:nvSpPr>
              <p:cNvPr id="32"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sp>
            <p:nvSpPr>
              <p:cNvPr id="48" name="Freeform 39"/>
              <p:cNvSpPr>
                <a:spLocks/>
              </p:cNvSpPr>
              <p:nvPr/>
            </p:nvSpPr>
            <p:spPr bwMode="black">
              <a:xfrm>
                <a:off x="3606800" y="1304925"/>
                <a:ext cx="500063" cy="444500"/>
              </a:xfrm>
              <a:custGeom>
                <a:avLst/>
                <a:gdLst>
                  <a:gd name="T0" fmla="*/ 267 w 535"/>
                  <a:gd name="T1" fmla="*/ 476 h 477"/>
                  <a:gd name="T2" fmla="*/ 15 w 535"/>
                  <a:gd name="T3" fmla="*/ 208 h 477"/>
                  <a:gd name="T4" fmla="*/ 0 w 535"/>
                  <a:gd name="T5" fmla="*/ 140 h 477"/>
                  <a:gd name="T6" fmla="*/ 141 w 535"/>
                  <a:gd name="T7" fmla="*/ 0 h 477"/>
                  <a:gd name="T8" fmla="*/ 268 w 535"/>
                  <a:gd name="T9" fmla="*/ 80 h 477"/>
                  <a:gd name="T10" fmla="*/ 394 w 535"/>
                  <a:gd name="T11" fmla="*/ 0 h 477"/>
                  <a:gd name="T12" fmla="*/ 535 w 535"/>
                  <a:gd name="T13" fmla="*/ 140 h 477"/>
                  <a:gd name="T14" fmla="*/ 520 w 535"/>
                  <a:gd name="T15" fmla="*/ 208 h 477"/>
                  <a:gd name="T16" fmla="*/ 269 w 535"/>
                  <a:gd name="T17" fmla="*/ 476 h 477"/>
                  <a:gd name="T18" fmla="*/ 268 w 535"/>
                  <a:gd name="T19" fmla="*/ 477 h 477"/>
                  <a:gd name="T20" fmla="*/ 267 w 535"/>
                  <a:gd name="T21" fmla="*/ 47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5" h="477">
                    <a:moveTo>
                      <a:pt x="267" y="476"/>
                    </a:moveTo>
                    <a:cubicBezTo>
                      <a:pt x="247" y="461"/>
                      <a:pt x="55" y="310"/>
                      <a:pt x="15" y="208"/>
                    </a:cubicBezTo>
                    <a:cubicBezTo>
                      <a:pt x="8" y="189"/>
                      <a:pt x="0" y="162"/>
                      <a:pt x="0" y="140"/>
                    </a:cubicBezTo>
                    <a:cubicBezTo>
                      <a:pt x="0" y="63"/>
                      <a:pt x="63" y="0"/>
                      <a:pt x="141" y="0"/>
                    </a:cubicBezTo>
                    <a:cubicBezTo>
                      <a:pt x="197" y="0"/>
                      <a:pt x="245" y="33"/>
                      <a:pt x="268" y="80"/>
                    </a:cubicBezTo>
                    <a:cubicBezTo>
                      <a:pt x="290" y="33"/>
                      <a:pt x="339" y="0"/>
                      <a:pt x="394" y="0"/>
                    </a:cubicBezTo>
                    <a:cubicBezTo>
                      <a:pt x="472" y="0"/>
                      <a:pt x="535" y="63"/>
                      <a:pt x="535" y="140"/>
                    </a:cubicBezTo>
                    <a:cubicBezTo>
                      <a:pt x="535" y="162"/>
                      <a:pt x="527" y="189"/>
                      <a:pt x="520" y="208"/>
                    </a:cubicBezTo>
                    <a:cubicBezTo>
                      <a:pt x="480" y="310"/>
                      <a:pt x="288" y="461"/>
                      <a:pt x="269" y="476"/>
                    </a:cubicBezTo>
                    <a:cubicBezTo>
                      <a:pt x="268" y="477"/>
                      <a:pt x="268" y="477"/>
                      <a:pt x="268" y="477"/>
                    </a:cubicBezTo>
                    <a:lnTo>
                      <a:pt x="267" y="4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sp>
        <p:nvSpPr>
          <p:cNvPr id="2" name="Title 1"/>
          <p:cNvSpPr>
            <a:spLocks noGrp="1"/>
          </p:cNvSpPr>
          <p:nvPr>
            <p:ph type="title" idx="4294967295"/>
          </p:nvPr>
        </p:nvSpPr>
        <p:spPr>
          <a:xfrm>
            <a:off x="283453" y="302636"/>
            <a:ext cx="11143454" cy="748382"/>
          </a:xfrm>
        </p:spPr>
        <p:txBody>
          <a:bodyPr/>
          <a:lstStyle/>
          <a:p>
            <a:r>
              <a:rPr lang="en-US" sz="4800" dirty="0"/>
              <a:t>The SharePoint client APIs</a:t>
            </a:r>
          </a:p>
        </p:txBody>
      </p:sp>
      <p:sp>
        <p:nvSpPr>
          <p:cNvPr id="13" name="Rectangle 12"/>
          <p:cNvSpPr/>
          <p:nvPr/>
        </p:nvSpPr>
        <p:spPr bwMode="auto">
          <a:xfrm>
            <a:off x="4481934" y="-2218323"/>
            <a:ext cx="895831" cy="8961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797" tIns="44797" rIns="44797" bIns="44797" numCol="1" spcCol="0" rtlCol="0" fromWordArt="0" anchor="ctr" anchorCtr="0" forceAA="0" compatLnSpc="1">
            <a:prstTxWarp prst="textNoShape">
              <a:avLst/>
            </a:prstTxWarp>
            <a:noAutofit/>
          </a:bodyPr>
          <a:lstStyle/>
          <a:p>
            <a:pPr algn="ctr" defTabSz="895645" fontAlgn="base">
              <a:spcBef>
                <a:spcPct val="0"/>
              </a:spcBef>
              <a:spcAft>
                <a:spcPct val="0"/>
              </a:spcAft>
            </a:pPr>
            <a:endParaRPr lang="en-US" sz="2155" dirty="0">
              <a:gradFill>
                <a:gsLst>
                  <a:gs pos="0">
                    <a:srgbClr val="FFFFFF"/>
                  </a:gs>
                  <a:gs pos="100000">
                    <a:srgbClr val="FFFFFF"/>
                  </a:gs>
                </a:gsLst>
                <a:lin ang="5400000" scaled="0"/>
              </a:gradFill>
              <a:ea typeface="Segoe UI" pitchFamily="34" charset="0"/>
              <a:cs typeface="Segoe UI" pitchFamily="34" charset="0"/>
            </a:endParaRPr>
          </a:p>
        </p:txBody>
      </p:sp>
      <p:sp>
        <p:nvSpPr>
          <p:cNvPr id="3" name="Slide Number Placeholder 2"/>
          <p:cNvSpPr>
            <a:spLocks noGrp="1"/>
          </p:cNvSpPr>
          <p:nvPr>
            <p:ph type="sldNum" sz="quarter" idx="12"/>
          </p:nvPr>
        </p:nvSpPr>
        <p:spPr/>
        <p:txBody>
          <a:bodyPr/>
          <a:lstStyle/>
          <a:p>
            <a:fld id="{727B4C2D-45E2-4621-8491-2995EB46A674}" type="slidenum">
              <a:rPr lang="en-US" smtClean="0"/>
              <a:pPr/>
              <a:t>19</a:t>
            </a:fld>
            <a:endParaRPr lang="en-US" dirty="0"/>
          </a:p>
        </p:txBody>
      </p:sp>
    </p:spTree>
    <p:extLst>
      <p:ext uri="{BB962C8B-B14F-4D97-AF65-F5344CB8AC3E}">
        <p14:creationId xmlns:p14="http://schemas.microsoft.com/office/powerpoint/2010/main" val="1499846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childTnLst>
                                </p:cTn>
                              </p:par>
                              <p:par>
                                <p:cTn id="8" presetID="63" presetClass="path" presetSubtype="0" decel="100000" fill="hold" nodeType="withEffect">
                                  <p:stCondLst>
                                    <p:cond delay="700"/>
                                  </p:stCondLst>
                                  <p:childTnLst>
                                    <p:animMotion origin="layout" path="M -0.02412 4.2079E-6 L -2.20832E-6 4.2079E-6 " pathEditMode="relative" rAng="0" ptsTypes="AA">
                                      <p:cBhvr>
                                        <p:cTn id="9" dur="200" fill="hold"/>
                                        <p:tgtEl>
                                          <p:spTgt spid="8"/>
                                        </p:tgtEl>
                                        <p:attrNameLst>
                                          <p:attrName>ppt_x</p:attrName>
                                          <p:attrName>ppt_y</p:attrName>
                                        </p:attrNameLst>
                                      </p:cBhvr>
                                      <p:rCtr x="1200" y="0"/>
                                    </p:animMotion>
                                  </p:childTnLst>
                                </p:cTn>
                              </p:par>
                              <p:par>
                                <p:cTn id="10" presetID="6" presetClass="emph" presetSubtype="0" accel="100000" autoRev="1" fill="hold" nodeType="withEffect">
                                  <p:stCondLst>
                                    <p:cond delay="200"/>
                                  </p:stCondLst>
                                  <p:childTnLst>
                                    <p:animScale>
                                      <p:cBhvr>
                                        <p:cTn id="11" dur="400" fill="hold"/>
                                        <p:tgtEl>
                                          <p:spTgt spid="8"/>
                                        </p:tgtEl>
                                      </p:cBhvr>
                                      <p:by x="80000" y="80000"/>
                                    </p:animScale>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0" presetClass="entr" presetSubtype="0" fill="hold" nodeType="withEffect">
                                  <p:stCondLst>
                                    <p:cond delay="7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00"/>
                                        <p:tgtEl>
                                          <p:spTgt spid="9"/>
                                        </p:tgtEl>
                                      </p:cBhvr>
                                    </p:animEffect>
                                  </p:childTnLst>
                                </p:cTn>
                              </p:par>
                              <p:par>
                                <p:cTn id="18" presetID="63" presetClass="path" presetSubtype="0" decel="100000" fill="hold" nodeType="withEffect">
                                  <p:stCondLst>
                                    <p:cond delay="700"/>
                                  </p:stCondLst>
                                  <p:childTnLst>
                                    <p:animMotion origin="layout" path="M -0.02412 4.2079E-6 L -2.20832E-6 4.2079E-6 " pathEditMode="relative" rAng="0" ptsTypes="AA">
                                      <p:cBhvr>
                                        <p:cTn id="19" dur="200" fill="hold"/>
                                        <p:tgtEl>
                                          <p:spTgt spid="9"/>
                                        </p:tgtEl>
                                        <p:attrNameLst>
                                          <p:attrName>ppt_x</p:attrName>
                                          <p:attrName>ppt_y</p:attrName>
                                        </p:attrNameLst>
                                      </p:cBhvr>
                                      <p:rCtr x="1200" y="0"/>
                                    </p:animMotion>
                                  </p:childTnLst>
                                </p:cTn>
                              </p:par>
                              <p:par>
                                <p:cTn id="20" presetID="6" presetClass="emph" presetSubtype="0" accel="100000" autoRev="1" fill="hold" nodeType="withEffect">
                                  <p:stCondLst>
                                    <p:cond delay="200"/>
                                  </p:stCondLst>
                                  <p:childTnLst>
                                    <p:animScale>
                                      <p:cBhvr>
                                        <p:cTn id="21" dur="400" fill="hold"/>
                                        <p:tgtEl>
                                          <p:spTgt spid="9"/>
                                        </p:tgtEl>
                                      </p:cBhvr>
                                      <p:by x="80000" y="80000"/>
                                    </p:animScale>
                                  </p:childTnLst>
                                </p:cTn>
                              </p:par>
                            </p:childTnLst>
                          </p:cTn>
                        </p:par>
                        <p:par>
                          <p:cTn id="22" fill="hold">
                            <p:stCondLst>
                              <p:cond delay="2000"/>
                            </p:stCondLst>
                            <p:childTnLst>
                              <p:par>
                                <p:cTn id="23" presetID="1" presetClass="entr" presetSubtype="0" fill="hold" grpId="1" nodeType="after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0" presetClass="entr" presetSubtype="0" fill="hold" nodeType="withEffect">
                                  <p:stCondLst>
                                    <p:cond delay="7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
                                        <p:tgtEl>
                                          <p:spTgt spid="10"/>
                                        </p:tgtEl>
                                      </p:cBhvr>
                                    </p:animEffect>
                                  </p:childTnLst>
                                </p:cTn>
                              </p:par>
                              <p:par>
                                <p:cTn id="28" presetID="63" presetClass="path" presetSubtype="0" decel="100000" fill="hold" nodeType="withEffect">
                                  <p:stCondLst>
                                    <p:cond delay="700"/>
                                  </p:stCondLst>
                                  <p:childTnLst>
                                    <p:animMotion origin="layout" path="M -0.02412 4.2079E-6 L -2.20832E-6 4.2079E-6 " pathEditMode="relative" rAng="0" ptsTypes="AA">
                                      <p:cBhvr>
                                        <p:cTn id="29" dur="200" fill="hold"/>
                                        <p:tgtEl>
                                          <p:spTgt spid="10"/>
                                        </p:tgtEl>
                                        <p:attrNameLst>
                                          <p:attrName>ppt_x</p:attrName>
                                          <p:attrName>ppt_y</p:attrName>
                                        </p:attrNameLst>
                                      </p:cBhvr>
                                      <p:rCtr x="1200" y="0"/>
                                    </p:animMotion>
                                  </p:childTnLst>
                                </p:cTn>
                              </p:par>
                              <p:par>
                                <p:cTn id="30" presetID="6" presetClass="emph" presetSubtype="0" accel="100000" autoRev="1" fill="hold" nodeType="withEffect">
                                  <p:stCondLst>
                                    <p:cond delay="200"/>
                                  </p:stCondLst>
                                  <p:childTnLst>
                                    <p:animScale>
                                      <p:cBhvr>
                                        <p:cTn id="31" dur="400" fill="hold"/>
                                        <p:tgtEl>
                                          <p:spTgt spid="10"/>
                                        </p:tgtEl>
                                      </p:cBhvr>
                                      <p:by x="80000" y="80000"/>
                                    </p:animScale>
                                  </p:childTnLst>
                                </p:cTn>
                              </p:par>
                            </p:childTnLst>
                          </p:cTn>
                        </p:par>
                        <p:par>
                          <p:cTn id="32" fill="hold">
                            <p:stCondLst>
                              <p:cond delay="3000"/>
                            </p:stCondLst>
                            <p:childTnLst>
                              <p:par>
                                <p:cTn id="33" presetID="1" presetClass="entr" presetSubtype="0" fill="hold" grpId="2" nodeType="after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0" presetClass="entr" presetSubtype="0" fill="hold" nodeType="withEffect">
                                  <p:stCondLst>
                                    <p:cond delay="7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200"/>
                                        <p:tgtEl>
                                          <p:spTgt spid="11"/>
                                        </p:tgtEl>
                                      </p:cBhvr>
                                    </p:animEffect>
                                  </p:childTnLst>
                                </p:cTn>
                              </p:par>
                              <p:par>
                                <p:cTn id="38" presetID="63" presetClass="path" presetSubtype="0" decel="100000" fill="hold" nodeType="withEffect">
                                  <p:stCondLst>
                                    <p:cond delay="700"/>
                                  </p:stCondLst>
                                  <p:childTnLst>
                                    <p:animMotion origin="layout" path="M -0.02412 4.2079E-6 L -2.20832E-6 4.2079E-6 " pathEditMode="relative" rAng="0" ptsTypes="AA">
                                      <p:cBhvr>
                                        <p:cTn id="39" dur="200" fill="hold"/>
                                        <p:tgtEl>
                                          <p:spTgt spid="11"/>
                                        </p:tgtEl>
                                        <p:attrNameLst>
                                          <p:attrName>ppt_x</p:attrName>
                                          <p:attrName>ppt_y</p:attrName>
                                        </p:attrNameLst>
                                      </p:cBhvr>
                                      <p:rCtr x="1200" y="0"/>
                                    </p:animMotion>
                                  </p:childTnLst>
                                </p:cTn>
                              </p:par>
                              <p:par>
                                <p:cTn id="40" presetID="6" presetClass="emph" presetSubtype="0" accel="100000" autoRev="1" fill="hold" nodeType="withEffect">
                                  <p:stCondLst>
                                    <p:cond delay="200"/>
                                  </p:stCondLst>
                                  <p:childTnLst>
                                    <p:animScale>
                                      <p:cBhvr>
                                        <p:cTn id="41" dur="400" fill="hold"/>
                                        <p:tgtEl>
                                          <p:spTgt spid="11"/>
                                        </p:tgtEl>
                                      </p:cBhvr>
                                      <p:by x="80000" y="80000"/>
                                    </p:animScale>
                                  </p:childTnLst>
                                </p:cTn>
                              </p:par>
                            </p:childTnLst>
                          </p:cTn>
                        </p:par>
                        <p:par>
                          <p:cTn id="42" fill="hold">
                            <p:stCondLst>
                              <p:cond delay="4000"/>
                            </p:stCondLst>
                            <p:childTnLst>
                              <p:par>
                                <p:cTn id="43" presetID="1" presetClass="entr" presetSubtype="0" fill="hold" grpId="3" nodeType="after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0" presetClass="entr" presetSubtype="0" fill="hold" nodeType="withEffect">
                                  <p:stCondLst>
                                    <p:cond delay="7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200"/>
                                        <p:tgtEl>
                                          <p:spTgt spid="12"/>
                                        </p:tgtEl>
                                      </p:cBhvr>
                                    </p:animEffect>
                                  </p:childTnLst>
                                </p:cTn>
                              </p:par>
                              <p:par>
                                <p:cTn id="48" presetID="63" presetClass="path" presetSubtype="0" decel="100000" fill="hold" nodeType="withEffect">
                                  <p:stCondLst>
                                    <p:cond delay="700"/>
                                  </p:stCondLst>
                                  <p:childTnLst>
                                    <p:animMotion origin="layout" path="M -0.02412 4.2079E-6 L -2.20832E-6 4.2079E-6 " pathEditMode="relative" rAng="0" ptsTypes="AA">
                                      <p:cBhvr>
                                        <p:cTn id="49" dur="200" fill="hold"/>
                                        <p:tgtEl>
                                          <p:spTgt spid="12"/>
                                        </p:tgtEl>
                                        <p:attrNameLst>
                                          <p:attrName>ppt_x</p:attrName>
                                          <p:attrName>ppt_y</p:attrName>
                                        </p:attrNameLst>
                                      </p:cBhvr>
                                      <p:rCtr x="1200" y="0"/>
                                    </p:animMotion>
                                  </p:childTnLst>
                                </p:cTn>
                              </p:par>
                              <p:par>
                                <p:cTn id="50" presetID="6" presetClass="emph" presetSubtype="0" accel="100000" autoRev="1" fill="hold" nodeType="withEffect">
                                  <p:stCondLst>
                                    <p:cond delay="200"/>
                                  </p:stCondLst>
                                  <p:childTnLst>
                                    <p:animScale>
                                      <p:cBhvr>
                                        <p:cTn id="51" dur="400" fill="hold"/>
                                        <p:tgtEl>
                                          <p:spTgt spid="12"/>
                                        </p:tgtEl>
                                      </p:cBhvr>
                                      <p:by x="80000" y="80000"/>
                                    </p:animScale>
                                  </p:childTnLst>
                                </p:cTn>
                              </p:par>
                            </p:childTnLst>
                          </p:cTn>
                        </p:par>
                        <p:par>
                          <p:cTn id="52" fill="hold">
                            <p:stCondLst>
                              <p:cond delay="5000"/>
                            </p:stCondLst>
                            <p:childTnLst>
                              <p:par>
                                <p:cTn id="53" presetID="1" presetClass="entr" presetSubtype="0" fill="hold" grpId="4" nodeType="after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0" presetClass="entr" presetSubtype="0" fill="hold" grpId="0" nodeType="withEffect">
                                  <p:stCondLst>
                                    <p:cond delay="7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200"/>
                                        <p:tgtEl>
                                          <p:spTgt spid="47"/>
                                        </p:tgtEl>
                                      </p:cBhvr>
                                    </p:animEffect>
                                  </p:childTnLst>
                                </p:cTn>
                              </p:par>
                              <p:par>
                                <p:cTn id="58" presetID="63" presetClass="path" presetSubtype="0" decel="100000" fill="hold" grpId="1" nodeType="withEffect">
                                  <p:stCondLst>
                                    <p:cond delay="700"/>
                                  </p:stCondLst>
                                  <p:childTnLst>
                                    <p:animMotion origin="layout" path="M -0.02412 4.2079E-6 L -2.20832E-6 4.2079E-6 " pathEditMode="relative" rAng="0" ptsTypes="AA">
                                      <p:cBhvr>
                                        <p:cTn id="59" dur="200" fill="hold"/>
                                        <p:tgtEl>
                                          <p:spTgt spid="47"/>
                                        </p:tgtEl>
                                        <p:attrNameLst>
                                          <p:attrName>ppt_x</p:attrName>
                                          <p:attrName>ppt_y</p:attrName>
                                        </p:attrNameLst>
                                      </p:cBhvr>
                                      <p:rCtr x="1200" y="0"/>
                                    </p:animMotion>
                                  </p:childTnLst>
                                </p:cTn>
                              </p:par>
                              <p:par>
                                <p:cTn id="60" presetID="6" presetClass="emph" presetSubtype="0" accel="100000" autoRev="1" fill="hold" grpId="2" nodeType="withEffect">
                                  <p:stCondLst>
                                    <p:cond delay="200"/>
                                  </p:stCondLst>
                                  <p:childTnLst>
                                    <p:animScale>
                                      <p:cBhvr>
                                        <p:cTn id="61" dur="400" fill="hold"/>
                                        <p:tgtEl>
                                          <p:spTgt spid="47"/>
                                        </p:tgtEl>
                                      </p:cBhvr>
                                      <p:by x="80000" y="80000"/>
                                    </p:animScale>
                                  </p:childTnLst>
                                </p:cTn>
                              </p:par>
                              <p:par>
                                <p:cTn id="62" presetID="2" presetClass="entr" presetSubtype="4" decel="100000" fill="hold" grpId="0" nodeType="withEffect">
                                  <p:stCondLst>
                                    <p:cond delay="125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1500" fill="hold"/>
                                        <p:tgtEl>
                                          <p:spTgt spid="38"/>
                                        </p:tgtEl>
                                        <p:attrNameLst>
                                          <p:attrName>ppt_x</p:attrName>
                                        </p:attrNameLst>
                                      </p:cBhvr>
                                      <p:tavLst>
                                        <p:tav tm="0">
                                          <p:val>
                                            <p:strVal val="#ppt_x"/>
                                          </p:val>
                                        </p:tav>
                                        <p:tav tm="100000">
                                          <p:val>
                                            <p:strVal val="#ppt_x"/>
                                          </p:val>
                                        </p:tav>
                                      </p:tavLst>
                                    </p:anim>
                                    <p:anim calcmode="lin" valueType="num">
                                      <p:cBhvr additive="base">
                                        <p:cTn id="65" dur="1500" fill="hold"/>
                                        <p:tgtEl>
                                          <p:spTgt spid="38"/>
                                        </p:tgtEl>
                                        <p:attrNameLst>
                                          <p:attrName>ppt_y</p:attrName>
                                        </p:attrNameLst>
                                      </p:cBhvr>
                                      <p:tavLst>
                                        <p:tav tm="0">
                                          <p:val>
                                            <p:strVal val="1+#ppt_h/2"/>
                                          </p:val>
                                        </p:tav>
                                        <p:tav tm="100000">
                                          <p:val>
                                            <p:strVal val="#ppt_y"/>
                                          </p:val>
                                        </p:tav>
                                      </p:tavLst>
                                    </p:anim>
                                  </p:childTnLst>
                                </p:cTn>
                              </p:par>
                            </p:childTnLst>
                          </p:cTn>
                        </p:par>
                        <p:par>
                          <p:cTn id="66" fill="hold">
                            <p:stCondLst>
                              <p:cond delay="7750"/>
                            </p:stCondLst>
                            <p:childTnLst>
                              <p:par>
                                <p:cTn id="67" presetID="2" presetClass="entr" presetSubtype="4" decel="100000" fill="hold" nodeType="after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1000" fill="hold"/>
                                        <p:tgtEl>
                                          <p:spTgt spid="14"/>
                                        </p:tgtEl>
                                        <p:attrNameLst>
                                          <p:attrName>ppt_x</p:attrName>
                                        </p:attrNameLst>
                                      </p:cBhvr>
                                      <p:tavLst>
                                        <p:tav tm="0">
                                          <p:val>
                                            <p:strVal val="#ppt_x"/>
                                          </p:val>
                                        </p:tav>
                                        <p:tav tm="100000">
                                          <p:val>
                                            <p:strVal val="#ppt_x"/>
                                          </p:val>
                                        </p:tav>
                                      </p:tavLst>
                                    </p:anim>
                                    <p:anim calcmode="lin" valueType="num">
                                      <p:cBhvr additive="base">
                                        <p:cTn id="70" dur="1000" fill="hold"/>
                                        <p:tgtEl>
                                          <p:spTgt spid="14"/>
                                        </p:tgtEl>
                                        <p:attrNameLst>
                                          <p:attrName>ppt_y</p:attrName>
                                        </p:attrNameLst>
                                      </p:cBhvr>
                                      <p:tavLst>
                                        <p:tav tm="0">
                                          <p:val>
                                            <p:strVal val="1+#ppt_h/2"/>
                                          </p:val>
                                        </p:tav>
                                        <p:tav tm="100000">
                                          <p:val>
                                            <p:strVal val="#ppt_y"/>
                                          </p:val>
                                        </p:tav>
                                      </p:tavLst>
                                    </p:anim>
                                  </p:childTnLst>
                                </p:cTn>
                              </p:par>
                              <p:par>
                                <p:cTn id="71" presetID="2" presetClass="entr" presetSubtype="4" decel="100000" fill="hold" nodeType="withEffect">
                                  <p:stCondLst>
                                    <p:cond delay="250"/>
                                  </p:stCondLst>
                                  <p:childTnLst>
                                    <p:set>
                                      <p:cBhvr>
                                        <p:cTn id="72" dur="1" fill="hold">
                                          <p:stCondLst>
                                            <p:cond delay="0"/>
                                          </p:stCondLst>
                                        </p:cTn>
                                        <p:tgtEl>
                                          <p:spTgt spid="5"/>
                                        </p:tgtEl>
                                        <p:attrNameLst>
                                          <p:attrName>style.visibility</p:attrName>
                                        </p:attrNameLst>
                                      </p:cBhvr>
                                      <p:to>
                                        <p:strVal val="visible"/>
                                      </p:to>
                                    </p:set>
                                    <p:anim calcmode="lin" valueType="num">
                                      <p:cBhvr additive="base">
                                        <p:cTn id="73" dur="1000" fill="hold"/>
                                        <p:tgtEl>
                                          <p:spTgt spid="5"/>
                                        </p:tgtEl>
                                        <p:attrNameLst>
                                          <p:attrName>ppt_x</p:attrName>
                                        </p:attrNameLst>
                                      </p:cBhvr>
                                      <p:tavLst>
                                        <p:tav tm="0">
                                          <p:val>
                                            <p:strVal val="#ppt_x"/>
                                          </p:val>
                                        </p:tav>
                                        <p:tav tm="100000">
                                          <p:val>
                                            <p:strVal val="#ppt_x"/>
                                          </p:val>
                                        </p:tav>
                                      </p:tavLst>
                                    </p:anim>
                                    <p:anim calcmode="lin" valueType="num">
                                      <p:cBhvr additive="base">
                                        <p:cTn id="74" dur="1000" fill="hold"/>
                                        <p:tgtEl>
                                          <p:spTgt spid="5"/>
                                        </p:tgtEl>
                                        <p:attrNameLst>
                                          <p:attrName>ppt_y</p:attrName>
                                        </p:attrNameLst>
                                      </p:cBhvr>
                                      <p:tavLst>
                                        <p:tav tm="0">
                                          <p:val>
                                            <p:strVal val="1+#ppt_h/2"/>
                                          </p:val>
                                        </p:tav>
                                        <p:tav tm="100000">
                                          <p:val>
                                            <p:strVal val="#ppt_y"/>
                                          </p:val>
                                        </p:tav>
                                      </p:tavLst>
                                    </p:anim>
                                  </p:childTnLst>
                                </p:cTn>
                              </p:par>
                            </p:childTnLst>
                          </p:cTn>
                        </p:par>
                        <p:par>
                          <p:cTn id="75" fill="hold">
                            <p:stCondLst>
                              <p:cond delay="9000"/>
                            </p:stCondLst>
                            <p:childTnLst>
                              <p:par>
                                <p:cTn id="76" presetID="2" presetClass="entr" presetSubtype="4" decel="100000" fill="hold" grpId="0" nodeType="after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1000" fill="hold"/>
                                        <p:tgtEl>
                                          <p:spTgt spid="37"/>
                                        </p:tgtEl>
                                        <p:attrNameLst>
                                          <p:attrName>ppt_x</p:attrName>
                                        </p:attrNameLst>
                                      </p:cBhvr>
                                      <p:tavLst>
                                        <p:tav tm="0">
                                          <p:val>
                                            <p:strVal val="#ppt_x"/>
                                          </p:val>
                                        </p:tav>
                                        <p:tav tm="100000">
                                          <p:val>
                                            <p:strVal val="#ppt_x"/>
                                          </p:val>
                                        </p:tav>
                                      </p:tavLst>
                                    </p:anim>
                                    <p:anim calcmode="lin" valueType="num">
                                      <p:cBhvr additive="base">
                                        <p:cTn id="79"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7" grpId="0" animBg="1"/>
      <p:bldP spid="47" grpId="1" animBg="1"/>
      <p:bldP spid="47" grpId="2" animBg="1"/>
      <p:bldP spid="13" grpId="0" animBg="1"/>
      <p:bldP spid="13" grpId="1" animBg="1"/>
      <p:bldP spid="13" grpId="2" animBg="1"/>
      <p:bldP spid="13" grpId="3" animBg="1"/>
      <p:bldP spid="13" grpId="4"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896167">
              <a:lnSpc>
                <a:spcPct val="100000"/>
              </a:lnSpc>
              <a:spcBef>
                <a:spcPts val="0"/>
              </a:spcBef>
              <a:defRPr/>
            </a:pPr>
            <a:r>
              <a:rPr lang="en-US" sz="5293" dirty="0" smtClean="0"/>
              <a:t>Demo Fest of Some Leading Store Apps</a:t>
            </a:r>
            <a:endParaRPr lang="en-US" sz="5293" dirty="0"/>
          </a:p>
        </p:txBody>
      </p:sp>
      <p:sp>
        <p:nvSpPr>
          <p:cNvPr id="5" name="Subtitle 4"/>
          <p:cNvSpPr>
            <a:spLocks noGrp="1"/>
          </p:cNvSpPr>
          <p:nvPr>
            <p:ph type="subTitle" idx="1"/>
          </p:nvPr>
        </p:nvSpPr>
        <p:spPr>
          <a:xfrm>
            <a:off x="532265" y="4735249"/>
            <a:ext cx="7640611" cy="1878025"/>
          </a:xfrm>
        </p:spPr>
        <p:txBody>
          <a:bodyPr/>
          <a:lstStyle/>
          <a:p>
            <a:r>
              <a:rPr lang="en-US" dirty="0" smtClean="0"/>
              <a:t>Module 2</a:t>
            </a:r>
            <a:endParaRPr lang="en-US" dirty="0"/>
          </a:p>
        </p:txBody>
      </p:sp>
    </p:spTree>
    <p:extLst>
      <p:ext uri="{BB962C8B-B14F-4D97-AF65-F5344CB8AC3E}">
        <p14:creationId xmlns:p14="http://schemas.microsoft.com/office/powerpoint/2010/main" val="3241697233"/>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848" y="308501"/>
            <a:ext cx="11149013" cy="747596"/>
          </a:xfrm>
        </p:spPr>
        <p:txBody>
          <a:bodyPr/>
          <a:lstStyle/>
          <a:p>
            <a:r>
              <a:rPr lang="en-US" sz="4800" dirty="0" smtClean="0"/>
              <a:t>Packaging and </a:t>
            </a:r>
            <a:r>
              <a:rPr lang="en-US" sz="4800" dirty="0"/>
              <a:t>p</a:t>
            </a:r>
            <a:r>
              <a:rPr lang="en-US" sz="4800" dirty="0" smtClean="0"/>
              <a:t>ublishing SharePoint apps</a:t>
            </a:r>
            <a:endParaRPr lang="en-US" sz="4800" dirty="0"/>
          </a:p>
        </p:txBody>
      </p:sp>
      <p:sp>
        <p:nvSpPr>
          <p:cNvPr id="3" name="Content Placeholder 2"/>
          <p:cNvSpPr>
            <a:spLocks noGrp="1"/>
          </p:cNvSpPr>
          <p:nvPr>
            <p:ph type="body" sz="quarter" idx="10"/>
          </p:nvPr>
        </p:nvSpPr>
        <p:spPr>
          <a:xfrm>
            <a:off x="246848" y="1450833"/>
            <a:ext cx="11645802" cy="4542004"/>
          </a:xfrm>
        </p:spPr>
        <p:txBody>
          <a:bodyPr vert="horz" lIns="182807" tIns="146246" rIns="182807" bIns="146246" rtlCol="0">
            <a:noAutofit/>
          </a:bodyPr>
          <a:lstStyle/>
          <a:p>
            <a:pPr>
              <a:spcBef>
                <a:spcPts val="1200"/>
              </a:spcBef>
            </a:pPr>
            <a:r>
              <a:rPr lang="en-US" sz="3999" dirty="0" smtClean="0">
                <a:gradFill>
                  <a:gsLst>
                    <a:gs pos="100000">
                      <a:schemeClr val="tx2"/>
                    </a:gs>
                    <a:gs pos="1250">
                      <a:schemeClr val="tx2"/>
                    </a:gs>
                  </a:gsLst>
                  <a:lin ang="5400000" scaled="0"/>
                </a:gradFill>
              </a:rPr>
              <a:t>Packaging  </a:t>
            </a:r>
            <a:endParaRPr lang="en-US" sz="3999" dirty="0">
              <a:gradFill>
                <a:gsLst>
                  <a:gs pos="100000">
                    <a:schemeClr val="tx2"/>
                  </a:gs>
                  <a:gs pos="1250">
                    <a:schemeClr val="tx2"/>
                  </a:gs>
                </a:gsLst>
                <a:lin ang="5400000" scaled="0"/>
              </a:gradFill>
            </a:endParaRPr>
          </a:p>
          <a:p>
            <a:pPr marL="0" lvl="1">
              <a:spcBef>
                <a:spcPts val="1200"/>
              </a:spcBef>
            </a:pPr>
            <a:r>
              <a:rPr lang="en-US" sz="1999" dirty="0"/>
              <a:t>.app file extension—a package typically includes the following files:</a:t>
            </a:r>
          </a:p>
          <a:p>
            <a:pPr marL="293571" lvl="2" indent="-69822">
              <a:spcBef>
                <a:spcPts val="1200"/>
              </a:spcBef>
            </a:pPr>
            <a:r>
              <a:rPr lang="en-US" sz="1999" dirty="0"/>
              <a:t>AppManifest.xml</a:t>
            </a:r>
          </a:p>
          <a:p>
            <a:pPr marL="293571" lvl="2" indent="-69822">
              <a:spcBef>
                <a:spcPts val="1200"/>
              </a:spcBef>
            </a:pPr>
            <a:r>
              <a:rPr lang="en-US" sz="1999" dirty="0"/>
              <a:t>AppIcon.png</a:t>
            </a:r>
          </a:p>
          <a:p>
            <a:pPr marL="293571" lvl="2" indent="-69822">
              <a:spcBef>
                <a:spcPts val="1200"/>
              </a:spcBef>
            </a:pPr>
            <a:r>
              <a:rPr lang="en-US" sz="1999" dirty="0"/>
              <a:t>Solution file</a:t>
            </a:r>
          </a:p>
          <a:p>
            <a:pPr marL="293571" lvl="2" indent="-69822">
              <a:spcBef>
                <a:spcPts val="1200"/>
              </a:spcBef>
            </a:pPr>
            <a:r>
              <a:rPr lang="en-US" sz="1999" dirty="0"/>
              <a:t>Data tier application package</a:t>
            </a:r>
          </a:p>
          <a:p>
            <a:pPr>
              <a:spcBef>
                <a:spcPts val="1200"/>
              </a:spcBef>
            </a:pPr>
            <a:r>
              <a:rPr lang="en-US" sz="3999" dirty="0" smtClean="0">
                <a:gradFill>
                  <a:gsLst>
                    <a:gs pos="1250">
                      <a:schemeClr val="tx2"/>
                    </a:gs>
                    <a:gs pos="100000">
                      <a:schemeClr val="tx2"/>
                    </a:gs>
                  </a:gsLst>
                  <a:lin ang="5400000" scaled="0"/>
                </a:gradFill>
              </a:rPr>
              <a:t>Publishing</a:t>
            </a:r>
          </a:p>
          <a:p>
            <a:pPr marL="0" lvl="1">
              <a:spcBef>
                <a:spcPts val="1200"/>
              </a:spcBef>
            </a:pPr>
            <a:r>
              <a:rPr lang="en-US" sz="1999" dirty="0" smtClean="0"/>
              <a:t>Office Store…or (for those not wanting to sell via the Store):</a:t>
            </a:r>
            <a:endParaRPr lang="en-US" sz="1999" dirty="0"/>
          </a:p>
          <a:p>
            <a:pPr marL="0" lvl="1">
              <a:spcBef>
                <a:spcPts val="1200"/>
              </a:spcBef>
            </a:pPr>
            <a:r>
              <a:rPr lang="en-US" sz="1999" dirty="0"/>
              <a:t>App catalogs</a:t>
            </a:r>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spTree>
    <p:extLst>
      <p:ext uri="{BB962C8B-B14F-4D97-AF65-F5344CB8AC3E}">
        <p14:creationId xmlns:p14="http://schemas.microsoft.com/office/powerpoint/2010/main" val="34511226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8501" y="308501"/>
            <a:ext cx="11149013" cy="747596"/>
          </a:xfrm>
        </p:spPr>
        <p:txBody>
          <a:bodyPr/>
          <a:lstStyle/>
          <a:p>
            <a:r>
              <a:rPr lang="en-US" sz="4400" dirty="0" smtClean="0"/>
              <a:t>Hierarchy of Sample Scenarios Across App Types</a:t>
            </a:r>
            <a:endParaRPr lang="en-US" sz="4400" dirty="0"/>
          </a:p>
        </p:txBody>
      </p:sp>
      <p:grpSp>
        <p:nvGrpSpPr>
          <p:cNvPr id="59" name="Group 58"/>
          <p:cNvGrpSpPr/>
          <p:nvPr/>
        </p:nvGrpSpPr>
        <p:grpSpPr>
          <a:xfrm>
            <a:off x="7885188" y="1437811"/>
            <a:ext cx="4355900" cy="5207393"/>
            <a:chOff x="7931098" y="1313216"/>
            <a:chExt cx="4444402" cy="5313196"/>
          </a:xfrm>
        </p:grpSpPr>
        <p:cxnSp>
          <p:nvCxnSpPr>
            <p:cNvPr id="60" name="Straight Connector 59"/>
            <p:cNvCxnSpPr/>
            <p:nvPr/>
          </p:nvCxnSpPr>
          <p:spPr>
            <a:xfrm flipV="1">
              <a:off x="9993797" y="1313216"/>
              <a:ext cx="1" cy="2503685"/>
            </a:xfrm>
            <a:prstGeom prst="line">
              <a:avLst/>
            </a:prstGeom>
            <a:noFill/>
            <a:ln w="28575" cap="rnd" cmpd="sng" algn="ctr">
              <a:solidFill>
                <a:schemeClr val="tx2"/>
              </a:solidFill>
              <a:prstDash val="sysDot"/>
              <a:tailEnd type="oval"/>
            </a:ln>
            <a:effectLst/>
          </p:spPr>
        </p:cxnSp>
        <p:sp>
          <p:nvSpPr>
            <p:cNvPr id="61" name="Rectangle 60"/>
            <p:cNvSpPr/>
            <p:nvPr/>
          </p:nvSpPr>
          <p:spPr>
            <a:xfrm>
              <a:off x="8075317" y="1326522"/>
              <a:ext cx="1867371" cy="489365"/>
            </a:xfrm>
            <a:prstGeom prst="rect">
              <a:avLst/>
            </a:prstGeom>
          </p:spPr>
          <p:txBody>
            <a:bodyPr wrap="none" lIns="179238" tIns="143391" rIns="179238" bIns="143391">
              <a:spAutoFit/>
            </a:bodyPr>
            <a:lstStyle/>
            <a:p>
              <a:pPr defTabSz="914091">
                <a:lnSpc>
                  <a:spcPct val="90000"/>
                </a:lnSpc>
              </a:pPr>
              <a:r>
                <a:rPr lang="en-US" sz="1372" dirty="0">
                  <a:gradFill>
                    <a:gsLst>
                      <a:gs pos="1250">
                        <a:srgbClr val="DC3C00"/>
                      </a:gs>
                      <a:gs pos="100000">
                        <a:srgbClr val="DC3C00"/>
                      </a:gs>
                    </a:gsLst>
                    <a:lin ang="5400000" scaled="0"/>
                  </a:gradFill>
                </a:rPr>
                <a:t>Business processes</a:t>
              </a:r>
            </a:p>
          </p:txBody>
        </p:sp>
        <p:sp>
          <p:nvSpPr>
            <p:cNvPr id="62" name="Rectangle 61"/>
            <p:cNvSpPr/>
            <p:nvPr/>
          </p:nvSpPr>
          <p:spPr>
            <a:xfrm>
              <a:off x="10004371" y="1326522"/>
              <a:ext cx="2044688"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Sales and marketing, finance, and HR</a:t>
              </a:r>
            </a:p>
          </p:txBody>
        </p:sp>
        <p:sp>
          <p:nvSpPr>
            <p:cNvPr id="63" name="Rectangle 62"/>
            <p:cNvSpPr/>
            <p:nvPr/>
          </p:nvSpPr>
          <p:spPr>
            <a:xfrm>
              <a:off x="8064160" y="1886735"/>
              <a:ext cx="1878528" cy="489365"/>
            </a:xfrm>
            <a:prstGeom prst="rect">
              <a:avLst/>
            </a:prstGeom>
          </p:spPr>
          <p:txBody>
            <a:bodyPr wrap="none" lIns="179238" tIns="143391" rIns="179238" bIns="143391">
              <a:spAutoFit/>
            </a:bodyPr>
            <a:lstStyle/>
            <a:p>
              <a:pPr defTabSz="914091">
                <a:lnSpc>
                  <a:spcPct val="90000"/>
                </a:lnSpc>
              </a:pPr>
              <a:r>
                <a:rPr lang="en-US" sz="1372" dirty="0">
                  <a:gradFill>
                    <a:gsLst>
                      <a:gs pos="1250">
                        <a:srgbClr val="DC3C00"/>
                      </a:gs>
                      <a:gs pos="100000">
                        <a:srgbClr val="DC3C00"/>
                      </a:gs>
                    </a:gsLst>
                    <a:lin ang="5400000" scaled="0"/>
                  </a:gradFill>
                </a:rPr>
                <a:t>Team collaboration</a:t>
              </a:r>
            </a:p>
          </p:txBody>
        </p:sp>
        <p:sp>
          <p:nvSpPr>
            <p:cNvPr id="67" name="Rectangle 66"/>
            <p:cNvSpPr/>
            <p:nvPr/>
          </p:nvSpPr>
          <p:spPr>
            <a:xfrm>
              <a:off x="10004371" y="1886735"/>
              <a:ext cx="2371129"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Content and          project management</a:t>
              </a:r>
            </a:p>
          </p:txBody>
        </p:sp>
        <p:sp>
          <p:nvSpPr>
            <p:cNvPr id="69" name="Rectangle 68"/>
            <p:cNvSpPr/>
            <p:nvPr/>
          </p:nvSpPr>
          <p:spPr>
            <a:xfrm>
              <a:off x="8816226" y="2680821"/>
              <a:ext cx="1126462" cy="489365"/>
            </a:xfrm>
            <a:prstGeom prst="rect">
              <a:avLst/>
            </a:prstGeom>
          </p:spPr>
          <p:txBody>
            <a:bodyPr wrap="none" lIns="179238" tIns="143391" rIns="179238" bIns="143391">
              <a:spAutoFit/>
            </a:bodyPr>
            <a:lstStyle/>
            <a:p>
              <a:pPr defTabSz="914091">
                <a:lnSpc>
                  <a:spcPct val="90000"/>
                </a:lnSpc>
              </a:pPr>
              <a:r>
                <a:rPr lang="en-US" sz="1372" dirty="0">
                  <a:gradFill>
                    <a:gsLst>
                      <a:gs pos="1250">
                        <a:srgbClr val="DC3C00"/>
                      </a:gs>
                      <a:gs pos="100000">
                        <a:srgbClr val="DC3C00"/>
                      </a:gs>
                    </a:gsLst>
                    <a:lin ang="5400000" scaled="0"/>
                  </a:gradFill>
                </a:rPr>
                <a:t>Workflow</a:t>
              </a:r>
            </a:p>
          </p:txBody>
        </p:sp>
        <p:sp>
          <p:nvSpPr>
            <p:cNvPr id="70" name="Rectangle 69"/>
            <p:cNvSpPr/>
            <p:nvPr/>
          </p:nvSpPr>
          <p:spPr>
            <a:xfrm>
              <a:off x="10004371" y="2680821"/>
              <a:ext cx="2110122"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Document approval and expenses</a:t>
              </a:r>
            </a:p>
          </p:txBody>
        </p:sp>
        <p:grpSp>
          <p:nvGrpSpPr>
            <p:cNvPr id="71" name="Group 70"/>
            <p:cNvGrpSpPr/>
            <p:nvPr/>
          </p:nvGrpSpPr>
          <p:grpSpPr>
            <a:xfrm>
              <a:off x="7931098" y="3669859"/>
              <a:ext cx="4125403" cy="2956553"/>
              <a:chOff x="7931098" y="3669859"/>
              <a:chExt cx="4125403" cy="2956553"/>
            </a:xfrm>
          </p:grpSpPr>
          <p:sp>
            <p:nvSpPr>
              <p:cNvPr id="72" name="Rectangle 71"/>
              <p:cNvSpPr/>
              <p:nvPr/>
            </p:nvSpPr>
            <p:spPr>
              <a:xfrm>
                <a:off x="7931098" y="3669859"/>
                <a:ext cx="4125403" cy="2956553"/>
              </a:xfrm>
              <a:prstGeom prst="rect">
                <a:avLst/>
              </a:prstGeom>
              <a:solidFill>
                <a:schemeClr val="accent6"/>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App for </a:t>
                </a:r>
                <a:r>
                  <a:rPr lang="en-US" sz="2744" dirty="0" smtClean="0">
                    <a:gradFill>
                      <a:gsLst>
                        <a:gs pos="1250">
                          <a:srgbClr val="FFFFFF"/>
                        </a:gs>
                        <a:gs pos="100000">
                          <a:srgbClr val="FFFFFF"/>
                        </a:gs>
                      </a:gsLst>
                      <a:lin ang="5400000" scaled="0"/>
                    </a:gradFill>
                    <a:latin typeface="Segoe UI Light"/>
                  </a:rPr>
                  <a:t>SharePoint</a:t>
                </a:r>
                <a:endParaRPr lang="en-US" sz="2744" dirty="0">
                  <a:gradFill>
                    <a:gsLst>
                      <a:gs pos="1250">
                        <a:srgbClr val="FFFFFF"/>
                      </a:gs>
                      <a:gs pos="100000">
                        <a:srgbClr val="FFFFFF"/>
                      </a:gs>
                    </a:gsLst>
                    <a:lin ang="5400000" scaled="0"/>
                  </a:gradFill>
                  <a:latin typeface="Segoe UI Light"/>
                </a:endParaRPr>
              </a:p>
            </p:txBody>
          </p:sp>
          <p:sp>
            <p:nvSpPr>
              <p:cNvPr id="73" name="Rectangle 72"/>
              <p:cNvSpPr/>
              <p:nvPr/>
            </p:nvSpPr>
            <p:spPr>
              <a:xfrm>
                <a:off x="8007866" y="4406867"/>
                <a:ext cx="3974620" cy="2147818"/>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Document template</a:t>
                </a:r>
              </a:p>
            </p:txBody>
          </p:sp>
          <p:sp>
            <p:nvSpPr>
              <p:cNvPr id="77" name="Oval 28"/>
              <p:cNvSpPr/>
              <p:nvPr/>
            </p:nvSpPr>
            <p:spPr>
              <a:xfrm>
                <a:off x="8087236" y="5100744"/>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79" name="Oval 28"/>
              <p:cNvSpPr/>
              <p:nvPr/>
            </p:nvSpPr>
            <p:spPr>
              <a:xfrm>
                <a:off x="10029113" y="5100743"/>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80" name="Oval 28"/>
              <p:cNvSpPr/>
              <p:nvPr/>
            </p:nvSpPr>
            <p:spPr>
              <a:xfrm>
                <a:off x="8087236" y="5818677"/>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81" name="Oval 28"/>
              <p:cNvSpPr/>
              <p:nvPr/>
            </p:nvSpPr>
            <p:spPr>
              <a:xfrm>
                <a:off x="10029113" y="5818677"/>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grpSp>
      </p:grpSp>
      <p:grpSp>
        <p:nvGrpSpPr>
          <p:cNvPr id="82" name="Group 81"/>
          <p:cNvGrpSpPr/>
          <p:nvPr/>
        </p:nvGrpSpPr>
        <p:grpSpPr>
          <a:xfrm>
            <a:off x="120851" y="1437812"/>
            <a:ext cx="4566825" cy="5216106"/>
            <a:chOff x="-186938" y="1313217"/>
            <a:chExt cx="4659613" cy="5322086"/>
          </a:xfrm>
        </p:grpSpPr>
        <p:sp>
          <p:nvSpPr>
            <p:cNvPr id="83" name="Rectangle 82"/>
            <p:cNvSpPr/>
            <p:nvPr/>
          </p:nvSpPr>
          <p:spPr>
            <a:xfrm>
              <a:off x="1951107" y="2680821"/>
              <a:ext cx="2473481"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Translation, definitions, dictionary, help, research</a:t>
              </a:r>
            </a:p>
          </p:txBody>
        </p:sp>
        <p:sp>
          <p:nvSpPr>
            <p:cNvPr id="84" name="Rectangle 83"/>
            <p:cNvSpPr/>
            <p:nvPr/>
          </p:nvSpPr>
          <p:spPr>
            <a:xfrm>
              <a:off x="1951107" y="3876229"/>
              <a:ext cx="2521568" cy="877163"/>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Business data lookup (CRM), contextual forms (surveys)</a:t>
              </a:r>
            </a:p>
          </p:txBody>
        </p:sp>
        <p:grpSp>
          <p:nvGrpSpPr>
            <p:cNvPr id="85" name="Group 84"/>
            <p:cNvGrpSpPr/>
            <p:nvPr/>
          </p:nvGrpSpPr>
          <p:grpSpPr>
            <a:xfrm>
              <a:off x="-186938" y="1313217"/>
              <a:ext cx="4245931" cy="5322086"/>
              <a:chOff x="-186938" y="1313217"/>
              <a:chExt cx="4245931" cy="5322086"/>
            </a:xfrm>
          </p:grpSpPr>
          <p:cxnSp>
            <p:nvCxnSpPr>
              <p:cNvPr id="86" name="Straight Connector 85"/>
              <p:cNvCxnSpPr/>
              <p:nvPr/>
            </p:nvCxnSpPr>
            <p:spPr>
              <a:xfrm flipV="1">
                <a:off x="1942478" y="1313217"/>
                <a:ext cx="0" cy="4989615"/>
              </a:xfrm>
              <a:prstGeom prst="line">
                <a:avLst/>
              </a:prstGeom>
              <a:noFill/>
              <a:ln w="28575" cap="rnd" cmpd="sng" algn="ctr">
                <a:solidFill>
                  <a:schemeClr val="tx2"/>
                </a:solidFill>
                <a:prstDash val="sysDot"/>
                <a:tailEnd type="oval"/>
              </a:ln>
              <a:effectLst/>
            </p:spPr>
          </p:cxnSp>
          <p:sp>
            <p:nvSpPr>
              <p:cNvPr id="87" name="Rectangle 86"/>
              <p:cNvSpPr/>
              <p:nvPr/>
            </p:nvSpPr>
            <p:spPr>
              <a:xfrm>
                <a:off x="204488" y="1326522"/>
                <a:ext cx="1739194" cy="489365"/>
              </a:xfrm>
              <a:prstGeom prst="rect">
                <a:avLst/>
              </a:prstGeom>
            </p:spPr>
            <p:txBody>
              <a:bodyPr wrap="none" lIns="179238" tIns="143391" rIns="179238" bIns="143391">
                <a:spAutoFit/>
              </a:bodyPr>
              <a:lstStyle/>
              <a:p>
                <a:pPr defTabSz="914091">
                  <a:lnSpc>
                    <a:spcPct val="90000"/>
                  </a:lnSpc>
                  <a:spcBef>
                    <a:spcPts val="784"/>
                  </a:spcBef>
                </a:pPr>
                <a:r>
                  <a:rPr lang="en-US" sz="1372" dirty="0">
                    <a:gradFill>
                      <a:gsLst>
                        <a:gs pos="1250">
                          <a:srgbClr val="DC3C00"/>
                        </a:gs>
                        <a:gs pos="100000">
                          <a:srgbClr val="DC3C00"/>
                        </a:gs>
                      </a:gsLst>
                      <a:lin ang="5400000" scaled="0"/>
                    </a:gradFill>
                  </a:rPr>
                  <a:t>Rich web content</a:t>
                </a:r>
              </a:p>
            </p:txBody>
          </p:sp>
          <p:sp>
            <p:nvSpPr>
              <p:cNvPr id="88" name="Rectangle 87"/>
              <p:cNvSpPr/>
              <p:nvPr/>
            </p:nvSpPr>
            <p:spPr>
              <a:xfrm>
                <a:off x="1951107" y="1326522"/>
                <a:ext cx="1925999"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YouTube video and photo gallery</a:t>
                </a:r>
              </a:p>
            </p:txBody>
          </p:sp>
          <p:sp>
            <p:nvSpPr>
              <p:cNvPr id="89" name="Rectangle 88"/>
              <p:cNvSpPr/>
              <p:nvPr/>
            </p:nvSpPr>
            <p:spPr>
              <a:xfrm>
                <a:off x="-186938" y="1886735"/>
                <a:ext cx="2130620" cy="683264"/>
              </a:xfrm>
              <a:prstGeom prst="rect">
                <a:avLst/>
              </a:prstGeom>
            </p:spPr>
            <p:txBody>
              <a:bodyPr wrap="square" lIns="179238" tIns="143391" rIns="179238" bIns="143391">
                <a:spAutoFit/>
              </a:bodyPr>
              <a:lstStyle/>
              <a:p>
                <a:pPr algn="r" defTabSz="914091">
                  <a:lnSpc>
                    <a:spcPct val="90000"/>
                  </a:lnSpc>
                  <a:spcBef>
                    <a:spcPts val="784"/>
                  </a:spcBef>
                </a:pPr>
                <a:r>
                  <a:rPr lang="en-US" sz="1372" dirty="0">
                    <a:gradFill>
                      <a:gsLst>
                        <a:gs pos="1250">
                          <a:srgbClr val="DC3C00"/>
                        </a:gs>
                        <a:gs pos="100000">
                          <a:srgbClr val="DC3C00"/>
                        </a:gs>
                      </a:gsLst>
                      <a:lin ang="5400000" scaled="0"/>
                    </a:gradFill>
                  </a:rPr>
                  <a:t>Data visualization, analysis and mashups</a:t>
                </a:r>
              </a:p>
            </p:txBody>
          </p:sp>
          <p:sp>
            <p:nvSpPr>
              <p:cNvPr id="90" name="Rectangle 89"/>
              <p:cNvSpPr/>
              <p:nvPr/>
            </p:nvSpPr>
            <p:spPr>
              <a:xfrm>
                <a:off x="1951107" y="1886735"/>
                <a:ext cx="1955471"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Maps, custom charts, and lookups</a:t>
                </a:r>
              </a:p>
            </p:txBody>
          </p:sp>
          <p:sp>
            <p:nvSpPr>
              <p:cNvPr id="91" name="Rectangle 90"/>
              <p:cNvSpPr/>
              <p:nvPr/>
            </p:nvSpPr>
            <p:spPr>
              <a:xfrm>
                <a:off x="171846" y="2680821"/>
                <a:ext cx="1771836" cy="489365"/>
              </a:xfrm>
              <a:prstGeom prst="rect">
                <a:avLst/>
              </a:prstGeom>
            </p:spPr>
            <p:txBody>
              <a:bodyPr wrap="square" lIns="179238" tIns="143391" rIns="179238" bIns="143391">
                <a:spAutoFit/>
              </a:bodyPr>
              <a:lstStyle/>
              <a:p>
                <a:pPr algn="r" defTabSz="914091">
                  <a:lnSpc>
                    <a:spcPct val="90000"/>
                  </a:lnSpc>
                  <a:spcBef>
                    <a:spcPts val="784"/>
                  </a:spcBef>
                </a:pPr>
                <a:r>
                  <a:rPr lang="en-US" sz="1372" dirty="0">
                    <a:gradFill>
                      <a:gsLst>
                        <a:gs pos="1250">
                          <a:srgbClr val="DC3C00"/>
                        </a:gs>
                        <a:gs pos="100000">
                          <a:srgbClr val="DC3C00"/>
                        </a:gs>
                      </a:gsLst>
                      <a:lin ang="5400000" scaled="0"/>
                    </a:gradFill>
                  </a:rPr>
                  <a:t>Reference tools</a:t>
                </a:r>
              </a:p>
            </p:txBody>
          </p:sp>
          <p:sp>
            <p:nvSpPr>
              <p:cNvPr id="92" name="Rectangle 91"/>
              <p:cNvSpPr/>
              <p:nvPr/>
            </p:nvSpPr>
            <p:spPr>
              <a:xfrm>
                <a:off x="-47657" y="3260635"/>
                <a:ext cx="1991339" cy="683264"/>
              </a:xfrm>
              <a:prstGeom prst="rect">
                <a:avLst/>
              </a:prstGeom>
            </p:spPr>
            <p:txBody>
              <a:bodyPr wrap="square" lIns="179238" tIns="143391" rIns="179238" bIns="143391">
                <a:spAutoFit/>
              </a:bodyPr>
              <a:lstStyle/>
              <a:p>
                <a:pPr algn="r" defTabSz="914091">
                  <a:lnSpc>
                    <a:spcPct val="90000"/>
                  </a:lnSpc>
                  <a:spcBef>
                    <a:spcPts val="784"/>
                  </a:spcBef>
                </a:pPr>
                <a:r>
                  <a:rPr lang="en-US" sz="1372" dirty="0">
                    <a:gradFill>
                      <a:gsLst>
                        <a:gs pos="1250">
                          <a:srgbClr val="DC3C00"/>
                        </a:gs>
                        <a:gs pos="100000">
                          <a:srgbClr val="DC3C00"/>
                        </a:gs>
                      </a:gsLst>
                      <a:lin ang="5400000" scaled="0"/>
                    </a:gradFill>
                  </a:rPr>
                  <a:t>Content authoring and publishing</a:t>
                </a:r>
              </a:p>
            </p:txBody>
          </p:sp>
          <p:sp>
            <p:nvSpPr>
              <p:cNvPr id="93" name="Rectangle 92"/>
              <p:cNvSpPr/>
              <p:nvPr/>
            </p:nvSpPr>
            <p:spPr>
              <a:xfrm>
                <a:off x="27253" y="3876229"/>
                <a:ext cx="1916429" cy="683264"/>
              </a:xfrm>
              <a:prstGeom prst="rect">
                <a:avLst/>
              </a:prstGeom>
            </p:spPr>
            <p:txBody>
              <a:bodyPr wrap="square" lIns="179238" tIns="143391" rIns="179238" bIns="143391">
                <a:spAutoFit/>
              </a:bodyPr>
              <a:lstStyle/>
              <a:p>
                <a:pPr algn="r" defTabSz="914091">
                  <a:lnSpc>
                    <a:spcPct val="90000"/>
                  </a:lnSpc>
                  <a:spcBef>
                    <a:spcPts val="784"/>
                  </a:spcBef>
                </a:pPr>
                <a:r>
                  <a:rPr lang="en-US" sz="1372" dirty="0">
                    <a:gradFill>
                      <a:gsLst>
                        <a:gs pos="1250">
                          <a:srgbClr val="DC3C00"/>
                        </a:gs>
                        <a:gs pos="100000">
                          <a:srgbClr val="DC3C00"/>
                        </a:gs>
                      </a:gsLst>
                      <a:lin ang="5400000" scaled="0"/>
                    </a:gradFill>
                  </a:rPr>
                  <a:t>Contextual content and services</a:t>
                </a:r>
              </a:p>
            </p:txBody>
          </p:sp>
          <p:sp>
            <p:nvSpPr>
              <p:cNvPr id="94" name="Rectangle 93"/>
              <p:cNvSpPr/>
              <p:nvPr/>
            </p:nvSpPr>
            <p:spPr>
              <a:xfrm>
                <a:off x="165863" y="4651111"/>
                <a:ext cx="1777819" cy="683264"/>
              </a:xfrm>
              <a:prstGeom prst="rect">
                <a:avLst/>
              </a:prstGeom>
            </p:spPr>
            <p:txBody>
              <a:bodyPr wrap="square" lIns="179238" tIns="143391" rIns="179238" bIns="143391">
                <a:spAutoFit/>
              </a:bodyPr>
              <a:lstStyle/>
              <a:p>
                <a:pPr algn="r" defTabSz="914091">
                  <a:lnSpc>
                    <a:spcPct val="90000"/>
                  </a:lnSpc>
                  <a:spcBef>
                    <a:spcPts val="784"/>
                  </a:spcBef>
                </a:pPr>
                <a:r>
                  <a:rPr lang="en-US" sz="1372" dirty="0">
                    <a:gradFill>
                      <a:gsLst>
                        <a:gs pos="1250">
                          <a:srgbClr val="DC3C00"/>
                        </a:gs>
                        <a:gs pos="100000">
                          <a:srgbClr val="DC3C00"/>
                        </a:gs>
                      </a:gsLst>
                      <a:lin ang="5400000" scaled="0"/>
                    </a:gradFill>
                  </a:rPr>
                  <a:t>Workflow and collaboration</a:t>
                </a:r>
              </a:p>
            </p:txBody>
          </p:sp>
          <p:sp>
            <p:nvSpPr>
              <p:cNvPr id="95" name="Rectangle 94"/>
              <p:cNvSpPr/>
              <p:nvPr/>
            </p:nvSpPr>
            <p:spPr>
              <a:xfrm>
                <a:off x="1951107" y="3260635"/>
                <a:ext cx="1720370"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Doc builders and print services</a:t>
                </a:r>
              </a:p>
            </p:txBody>
          </p:sp>
          <p:sp>
            <p:nvSpPr>
              <p:cNvPr id="96" name="Rectangle 95"/>
              <p:cNvSpPr/>
              <p:nvPr/>
            </p:nvSpPr>
            <p:spPr>
              <a:xfrm>
                <a:off x="1951107" y="4651111"/>
                <a:ext cx="2107886"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Project tracking, coauthoring</a:t>
                </a:r>
              </a:p>
            </p:txBody>
          </p:sp>
          <p:sp>
            <p:nvSpPr>
              <p:cNvPr id="97" name="Oval 28"/>
              <p:cNvSpPr/>
              <p:nvPr/>
            </p:nvSpPr>
            <p:spPr>
              <a:xfrm>
                <a:off x="1006888" y="5995223"/>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grpSp>
      </p:grpSp>
      <p:grpSp>
        <p:nvGrpSpPr>
          <p:cNvPr id="98" name="Group 97"/>
          <p:cNvGrpSpPr/>
          <p:nvPr/>
        </p:nvGrpSpPr>
        <p:grpSpPr>
          <a:xfrm>
            <a:off x="3916017" y="1437811"/>
            <a:ext cx="3895473" cy="5202626"/>
            <a:chOff x="3881282" y="1313216"/>
            <a:chExt cx="3974620" cy="5308332"/>
          </a:xfrm>
        </p:grpSpPr>
        <p:sp>
          <p:nvSpPr>
            <p:cNvPr id="99" name="Rectangle 98"/>
            <p:cNvSpPr/>
            <p:nvPr/>
          </p:nvSpPr>
          <p:spPr>
            <a:xfrm>
              <a:off x="3905637" y="1326522"/>
              <a:ext cx="1967968" cy="489365"/>
            </a:xfrm>
            <a:prstGeom prst="rect">
              <a:avLst/>
            </a:prstGeom>
          </p:spPr>
          <p:txBody>
            <a:bodyPr wrap="square" lIns="179238" tIns="143391" rIns="179238" bIns="143391">
              <a:spAutoFit/>
            </a:bodyPr>
            <a:lstStyle/>
            <a:p>
              <a:pPr algn="r" defTabSz="914091">
                <a:lnSpc>
                  <a:spcPct val="90000"/>
                </a:lnSpc>
              </a:pPr>
              <a:r>
                <a:rPr lang="en-US" sz="1372" dirty="0">
                  <a:gradFill>
                    <a:gsLst>
                      <a:gs pos="1250">
                        <a:srgbClr val="DC3C00"/>
                      </a:gs>
                      <a:gs pos="100000">
                        <a:srgbClr val="DC3C00"/>
                      </a:gs>
                    </a:gsLst>
                    <a:lin ang="5400000" scaled="0"/>
                  </a:gradFill>
                </a:rPr>
                <a:t>Content authoring</a:t>
              </a:r>
            </a:p>
          </p:txBody>
        </p:sp>
        <p:sp>
          <p:nvSpPr>
            <p:cNvPr id="100" name="Rectangle 99"/>
            <p:cNvSpPr/>
            <p:nvPr/>
          </p:nvSpPr>
          <p:spPr>
            <a:xfrm>
              <a:off x="5881799" y="1326522"/>
              <a:ext cx="1775858"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Resumes and contracts</a:t>
              </a:r>
            </a:p>
          </p:txBody>
        </p:sp>
        <p:sp>
          <p:nvSpPr>
            <p:cNvPr id="101" name="Rectangle 100"/>
            <p:cNvSpPr/>
            <p:nvPr/>
          </p:nvSpPr>
          <p:spPr>
            <a:xfrm>
              <a:off x="4564850" y="1886735"/>
              <a:ext cx="1308755" cy="489365"/>
            </a:xfrm>
            <a:prstGeom prst="rect">
              <a:avLst/>
            </a:prstGeom>
          </p:spPr>
          <p:txBody>
            <a:bodyPr wrap="none" lIns="179238" tIns="143391" rIns="179238" bIns="143391">
              <a:spAutoFit/>
            </a:bodyPr>
            <a:lstStyle/>
            <a:p>
              <a:pPr algn="r" defTabSz="914091">
                <a:lnSpc>
                  <a:spcPct val="90000"/>
                </a:lnSpc>
              </a:pPr>
              <a:r>
                <a:rPr lang="en-US" sz="1372" dirty="0">
                  <a:gradFill>
                    <a:gsLst>
                      <a:gs pos="1250">
                        <a:srgbClr val="DC3C00"/>
                      </a:gs>
                      <a:gs pos="100000">
                        <a:srgbClr val="DC3C00"/>
                      </a:gs>
                    </a:gsLst>
                    <a:lin ang="5400000" scaled="0"/>
                  </a:gradFill>
                </a:rPr>
                <a:t>Dashboards</a:t>
              </a:r>
            </a:p>
          </p:txBody>
        </p:sp>
        <p:sp>
          <p:nvSpPr>
            <p:cNvPr id="102" name="Rectangle 101"/>
            <p:cNvSpPr/>
            <p:nvPr/>
          </p:nvSpPr>
          <p:spPr>
            <a:xfrm>
              <a:off x="5881799" y="1886735"/>
              <a:ext cx="1775858"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Data analysis and data mashups</a:t>
              </a:r>
            </a:p>
          </p:txBody>
        </p:sp>
        <p:sp>
          <p:nvSpPr>
            <p:cNvPr id="103" name="Rectangle 102"/>
            <p:cNvSpPr/>
            <p:nvPr/>
          </p:nvSpPr>
          <p:spPr>
            <a:xfrm>
              <a:off x="4223928" y="2680821"/>
              <a:ext cx="1649677" cy="683264"/>
            </a:xfrm>
            <a:prstGeom prst="rect">
              <a:avLst/>
            </a:prstGeom>
          </p:spPr>
          <p:txBody>
            <a:bodyPr wrap="square" lIns="179238" tIns="143391" rIns="179238" bIns="143391">
              <a:spAutoFit/>
            </a:bodyPr>
            <a:lstStyle/>
            <a:p>
              <a:pPr algn="r" defTabSz="914091">
                <a:lnSpc>
                  <a:spcPct val="90000"/>
                </a:lnSpc>
              </a:pPr>
              <a:r>
                <a:rPr lang="en-US" sz="1372" dirty="0">
                  <a:gradFill>
                    <a:gsLst>
                      <a:gs pos="1250">
                        <a:srgbClr val="DC3C00"/>
                      </a:gs>
                      <a:gs pos="100000">
                        <a:srgbClr val="DC3C00"/>
                      </a:gs>
                    </a:gsLst>
                    <a:lin ang="5400000" scaled="0"/>
                  </a:gradFill>
                </a:rPr>
                <a:t>Forms and</a:t>
              </a:r>
            </a:p>
            <a:p>
              <a:pPr algn="r" defTabSz="914091">
                <a:lnSpc>
                  <a:spcPct val="90000"/>
                </a:lnSpc>
              </a:pPr>
              <a:r>
                <a:rPr lang="en-US" sz="1372" dirty="0">
                  <a:gradFill>
                    <a:gsLst>
                      <a:gs pos="1250">
                        <a:srgbClr val="DC3C00"/>
                      </a:gs>
                      <a:gs pos="100000">
                        <a:srgbClr val="DC3C00"/>
                      </a:gs>
                    </a:gsLst>
                    <a:lin ang="5400000" scaled="0"/>
                  </a:gradFill>
                </a:rPr>
                <a:t>reports</a:t>
              </a:r>
            </a:p>
          </p:txBody>
        </p:sp>
        <p:sp>
          <p:nvSpPr>
            <p:cNvPr id="104" name="Rectangle 103"/>
            <p:cNvSpPr/>
            <p:nvPr/>
          </p:nvSpPr>
          <p:spPr>
            <a:xfrm>
              <a:off x="5881799" y="2680821"/>
              <a:ext cx="1775858" cy="683264"/>
            </a:xfrm>
            <a:prstGeom prst="rect">
              <a:avLst/>
            </a:prstGeom>
          </p:spPr>
          <p:txBody>
            <a:bodyPr wrap="square" lIns="179238" tIns="143391" rIns="179238" bIns="143391">
              <a:spAutoFit/>
            </a:bodyPr>
            <a:lstStyle/>
            <a:p>
              <a:pPr defTabSz="914091">
                <a:lnSpc>
                  <a:spcPct val="90000"/>
                </a:lnSpc>
                <a:spcBef>
                  <a:spcPts val="784"/>
                </a:spcBef>
              </a:pPr>
              <a:r>
                <a:rPr lang="en-US" sz="1372" dirty="0">
                  <a:gradFill>
                    <a:gsLst>
                      <a:gs pos="1250">
                        <a:srgbClr val="797A7D"/>
                      </a:gs>
                      <a:gs pos="100000">
                        <a:srgbClr val="797A7D"/>
                      </a:gs>
                    </a:gsLst>
                    <a:lin ang="5400000" scaled="0"/>
                  </a:gradFill>
                </a:rPr>
                <a:t>Legal forms and financial reports</a:t>
              </a:r>
            </a:p>
          </p:txBody>
        </p:sp>
        <p:grpSp>
          <p:nvGrpSpPr>
            <p:cNvPr id="105" name="Group 104"/>
            <p:cNvGrpSpPr/>
            <p:nvPr/>
          </p:nvGrpSpPr>
          <p:grpSpPr>
            <a:xfrm>
              <a:off x="3881282" y="4473730"/>
              <a:ext cx="3974620" cy="2147818"/>
              <a:chOff x="3881282" y="4473730"/>
              <a:chExt cx="3974620" cy="2147818"/>
            </a:xfrm>
          </p:grpSpPr>
          <p:sp>
            <p:nvSpPr>
              <p:cNvPr id="107" name="Rectangle 106"/>
              <p:cNvSpPr/>
              <p:nvPr/>
            </p:nvSpPr>
            <p:spPr>
              <a:xfrm>
                <a:off x="3881282" y="4473730"/>
                <a:ext cx="3974620" cy="2147818"/>
              </a:xfrm>
              <a:prstGeom prst="rect">
                <a:avLst/>
              </a:prstGeom>
              <a:solidFill>
                <a:schemeClr val="tx2"/>
              </a:solidFill>
              <a:ln>
                <a:noFill/>
                <a:headEnd type="none" w="med" len="med"/>
                <a:tailEnd type="none" w="med" len="med"/>
              </a:ln>
            </p:spPr>
            <p:style>
              <a:lnRef idx="3">
                <a:schemeClr val="lt1"/>
              </a:lnRef>
              <a:fillRef idx="1">
                <a:schemeClr val="accent6"/>
              </a:fillRef>
              <a:effectRef idx="1">
                <a:schemeClr val="accent6"/>
              </a:effectRef>
              <a:fontRef idx="minor">
                <a:schemeClr val="lt1"/>
              </a:fontRef>
            </p:style>
            <p:txBody>
              <a:bodyPr vert="horz" lIns="179238" tIns="143391" rIns="179238" bIns="143391" anchor="t" anchorCtr="0"/>
              <a:lstStyle/>
              <a:p>
                <a:pPr defTabSz="914091">
                  <a:lnSpc>
                    <a:spcPct val="90000"/>
                  </a:lnSpc>
                </a:pPr>
                <a:r>
                  <a:rPr lang="en-US" sz="2744" dirty="0">
                    <a:gradFill>
                      <a:gsLst>
                        <a:gs pos="1250">
                          <a:srgbClr val="FFFFFF"/>
                        </a:gs>
                        <a:gs pos="100000">
                          <a:srgbClr val="FFFFFF"/>
                        </a:gs>
                      </a:gsLst>
                      <a:lin ang="5400000" scaled="0"/>
                    </a:gradFill>
                    <a:latin typeface="Segoe UI Light"/>
                  </a:rPr>
                  <a:t>Document template</a:t>
                </a:r>
              </a:p>
            </p:txBody>
          </p:sp>
          <p:sp>
            <p:nvSpPr>
              <p:cNvPr id="108" name="Oval 28"/>
              <p:cNvSpPr/>
              <p:nvPr/>
            </p:nvSpPr>
            <p:spPr>
              <a:xfrm>
                <a:off x="3960652" y="5167607"/>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109" name="Oval 28"/>
              <p:cNvSpPr/>
              <p:nvPr/>
            </p:nvSpPr>
            <p:spPr>
              <a:xfrm>
                <a:off x="5902529" y="5167606"/>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110" name="Oval 28"/>
              <p:cNvSpPr/>
              <p:nvPr/>
            </p:nvSpPr>
            <p:spPr>
              <a:xfrm>
                <a:off x="3960652" y="5885540"/>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sp>
            <p:nvSpPr>
              <p:cNvPr id="111" name="Oval 28"/>
              <p:cNvSpPr/>
              <p:nvPr/>
            </p:nvSpPr>
            <p:spPr>
              <a:xfrm>
                <a:off x="5902529" y="5885540"/>
                <a:ext cx="1871180" cy="64008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lnSpc>
                    <a:spcPct val="90000"/>
                  </a:lnSpc>
                </a:pPr>
                <a:r>
                  <a:rPr lang="en-US" sz="1763" dirty="0">
                    <a:gradFill>
                      <a:gsLst>
                        <a:gs pos="1250">
                          <a:srgbClr val="000000"/>
                        </a:gs>
                        <a:gs pos="100000">
                          <a:srgbClr val="000000"/>
                        </a:gs>
                      </a:gsLst>
                      <a:lin ang="5400000" scaled="0"/>
                    </a:gradFill>
                  </a:rPr>
                  <a:t>App for Office</a:t>
                </a:r>
              </a:p>
            </p:txBody>
          </p:sp>
        </p:grpSp>
        <p:cxnSp>
          <p:nvCxnSpPr>
            <p:cNvPr id="106" name="Straight Connector 105"/>
            <p:cNvCxnSpPr/>
            <p:nvPr/>
          </p:nvCxnSpPr>
          <p:spPr>
            <a:xfrm flipV="1">
              <a:off x="5868593" y="1313216"/>
              <a:ext cx="0" cy="3328481"/>
            </a:xfrm>
            <a:prstGeom prst="line">
              <a:avLst/>
            </a:prstGeom>
            <a:noFill/>
            <a:ln w="28575" cap="rnd" cmpd="sng" algn="ctr">
              <a:solidFill>
                <a:schemeClr val="tx2"/>
              </a:solidFill>
              <a:prstDash val="sysDot"/>
              <a:tailEnd type="oval"/>
            </a:ln>
            <a:effectLst/>
          </p:spPr>
        </p:cxnSp>
      </p:grpSp>
      <p:sp>
        <p:nvSpPr>
          <p:cNvPr id="2" name="Slide Number Placeholder 1"/>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21203779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additive="base">
                                        <p:cTn id="7" dur="750" fill="hold"/>
                                        <p:tgtEl>
                                          <p:spTgt spid="82"/>
                                        </p:tgtEl>
                                        <p:attrNameLst>
                                          <p:attrName>ppt_x</p:attrName>
                                        </p:attrNameLst>
                                      </p:cBhvr>
                                      <p:tavLst>
                                        <p:tav tm="0">
                                          <p:val>
                                            <p:strVal val="#ppt_x"/>
                                          </p:val>
                                        </p:tav>
                                        <p:tav tm="100000">
                                          <p:val>
                                            <p:strVal val="#ppt_x"/>
                                          </p:val>
                                        </p:tav>
                                      </p:tavLst>
                                    </p:anim>
                                    <p:anim calcmode="lin" valueType="num">
                                      <p:cBhvr additive="base">
                                        <p:cTn id="8" dur="750" fill="hold"/>
                                        <p:tgtEl>
                                          <p:spTgt spid="8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decel="100000" fill="hold" nodeType="clickEffect">
                                  <p:stCondLst>
                                    <p:cond delay="0"/>
                                  </p:stCondLst>
                                  <p:childTnLst>
                                    <p:set>
                                      <p:cBhvr>
                                        <p:cTn id="12" dur="1" fill="hold">
                                          <p:stCondLst>
                                            <p:cond delay="0"/>
                                          </p:stCondLst>
                                        </p:cTn>
                                        <p:tgtEl>
                                          <p:spTgt spid="98"/>
                                        </p:tgtEl>
                                        <p:attrNameLst>
                                          <p:attrName>style.visibility</p:attrName>
                                        </p:attrNameLst>
                                      </p:cBhvr>
                                      <p:to>
                                        <p:strVal val="visible"/>
                                      </p:to>
                                    </p:set>
                                    <p:anim calcmode="lin" valueType="num">
                                      <p:cBhvr additive="base">
                                        <p:cTn id="13" dur="750" fill="hold"/>
                                        <p:tgtEl>
                                          <p:spTgt spid="98"/>
                                        </p:tgtEl>
                                        <p:attrNameLst>
                                          <p:attrName>ppt_x</p:attrName>
                                        </p:attrNameLst>
                                      </p:cBhvr>
                                      <p:tavLst>
                                        <p:tav tm="0">
                                          <p:val>
                                            <p:strVal val="#ppt_x"/>
                                          </p:val>
                                        </p:tav>
                                        <p:tav tm="100000">
                                          <p:val>
                                            <p:strVal val="#ppt_x"/>
                                          </p:val>
                                        </p:tav>
                                      </p:tavLst>
                                    </p:anim>
                                    <p:anim calcmode="lin" valueType="num">
                                      <p:cBhvr additive="base">
                                        <p:cTn id="14" dur="75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decel="10000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additive="base">
                                        <p:cTn id="19" dur="750" fill="hold"/>
                                        <p:tgtEl>
                                          <p:spTgt spid="59"/>
                                        </p:tgtEl>
                                        <p:attrNameLst>
                                          <p:attrName>ppt_x</p:attrName>
                                        </p:attrNameLst>
                                      </p:cBhvr>
                                      <p:tavLst>
                                        <p:tav tm="0">
                                          <p:val>
                                            <p:strVal val="#ppt_x"/>
                                          </p:val>
                                        </p:tav>
                                        <p:tav tm="100000">
                                          <p:val>
                                            <p:strVal val="#ppt_x"/>
                                          </p:val>
                                        </p:tav>
                                      </p:tavLst>
                                    </p:anim>
                                    <p:anim calcmode="lin" valueType="num">
                                      <p:cBhvr additive="base">
                                        <p:cTn id="20" dur="75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smtClean="0"/>
              <a:t>Demos of Some leading apps</a:t>
            </a:r>
            <a:endParaRPr lang="en-US" b="0"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170742139"/>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Poll Everywhere: PPT Demo</a:t>
            </a:r>
            <a:endParaRPr lang="en-US" dirty="0"/>
          </a:p>
        </p:txBody>
      </p:sp>
      <p:sp>
        <p:nvSpPr>
          <p:cNvPr id="3" name="Text Placeholder 2"/>
          <p:cNvSpPr>
            <a:spLocks noGrp="1"/>
          </p:cNvSpPr>
          <p:nvPr>
            <p:ph type="body" sz="quarter" idx="10"/>
          </p:nvPr>
        </p:nvSpPr>
        <p:spPr>
          <a:xfrm>
            <a:off x="519112" y="1447799"/>
            <a:ext cx="6618800" cy="4343401"/>
          </a:xfrm>
        </p:spPr>
        <p:txBody>
          <a:bodyPr/>
          <a:lstStyle/>
          <a:p>
            <a:pPr marL="0" lvl="0" indent="0">
              <a:buFont typeface="Wingdings" pitchFamily="2" charset="2"/>
              <a:buNone/>
            </a:pPr>
            <a:r>
              <a:rPr lang="en-US" sz="2000" b="1" dirty="0" smtClean="0"/>
              <a:t>Super-easy real-time </a:t>
            </a:r>
            <a:r>
              <a:rPr lang="en-US" sz="2000" b="1" dirty="0"/>
              <a:t>polling app, built on Ruby on Rails</a:t>
            </a:r>
          </a:p>
          <a:p>
            <a:pPr lvl="0"/>
            <a:endParaRPr lang="en-US" sz="1600" b="1" dirty="0"/>
          </a:p>
          <a:p>
            <a:pPr marL="0" lvl="0" indent="0">
              <a:buFont typeface="Wingdings" pitchFamily="2" charset="2"/>
              <a:buNone/>
            </a:pPr>
            <a:r>
              <a:rPr lang="en-US" sz="2000" b="1" dirty="0"/>
              <a:t>Free Offer:</a:t>
            </a:r>
          </a:p>
          <a:p>
            <a:r>
              <a:rPr lang="en-US" sz="1600" b="1" dirty="0"/>
              <a:t>Up to 40 responses per poll, 1 user on account, FAQ support</a:t>
            </a:r>
          </a:p>
          <a:p>
            <a:r>
              <a:rPr lang="en-US" sz="1600" b="1" dirty="0" smtClean="0"/>
              <a:t>Set # </a:t>
            </a:r>
            <a:r>
              <a:rPr lang="en-US" sz="1600" b="1" dirty="0"/>
              <a:t>times each person can </a:t>
            </a:r>
            <a:r>
              <a:rPr lang="en-US" sz="1600" b="1" dirty="0" smtClean="0"/>
              <a:t>respond</a:t>
            </a:r>
            <a:endParaRPr lang="en-US" sz="1600" b="1" dirty="0"/>
          </a:p>
          <a:p>
            <a:pPr lvl="0"/>
            <a:r>
              <a:rPr lang="en-US" sz="1600" b="1" dirty="0" smtClean="0"/>
              <a:t>Schedule </a:t>
            </a:r>
            <a:r>
              <a:rPr lang="en-US" sz="1600" b="1" dirty="0"/>
              <a:t>auto-start </a:t>
            </a:r>
            <a:r>
              <a:rPr lang="en-US" sz="1600" b="1" dirty="0" smtClean="0"/>
              <a:t>&amp; stop </a:t>
            </a:r>
            <a:r>
              <a:rPr lang="en-US" sz="1600" b="1" dirty="0"/>
              <a:t>times (5 mins-1 day from now, or Custom)</a:t>
            </a:r>
          </a:p>
          <a:p>
            <a:pPr marL="284163" lvl="1" indent="-284163">
              <a:buSzPct val="80000"/>
              <a:buFont typeface="Wingdings" pitchFamily="2" charset="2"/>
              <a:buChar char=""/>
            </a:pPr>
            <a:r>
              <a:rPr lang="en-US" sz="1600" b="1" spc="-70" dirty="0" smtClean="0">
                <a:latin typeface="+mj-lt"/>
              </a:rPr>
              <a:t>Responses by text </a:t>
            </a:r>
            <a:r>
              <a:rPr lang="en-US" sz="1600" b="1" spc="-70" dirty="0">
                <a:latin typeface="+mj-lt"/>
              </a:rPr>
              <a:t>message </a:t>
            </a:r>
            <a:r>
              <a:rPr lang="en-US" sz="1600" b="1" spc="-70" dirty="0" smtClean="0">
                <a:latin typeface="+mj-lt"/>
              </a:rPr>
              <a:t>(US), Web devices (on PollEv.com); Tweets (“@</a:t>
            </a:r>
            <a:r>
              <a:rPr lang="en-US" sz="1600" b="1" spc="-70" dirty="0">
                <a:latin typeface="+mj-lt"/>
              </a:rPr>
              <a:t>poll” </a:t>
            </a:r>
            <a:r>
              <a:rPr lang="en-US" sz="1600" b="1" spc="-70" dirty="0" smtClean="0">
                <a:latin typeface="+mj-lt"/>
              </a:rPr>
              <a:t>+ keyword), or shared </a:t>
            </a:r>
            <a:r>
              <a:rPr lang="en-US" sz="1600" b="1" spc="-70" dirty="0">
                <a:latin typeface="+mj-lt"/>
              </a:rPr>
              <a:t>Private </a:t>
            </a:r>
            <a:r>
              <a:rPr lang="en-US" sz="1600" b="1" spc="-70" dirty="0" smtClean="0">
                <a:latin typeface="+mj-lt"/>
              </a:rPr>
              <a:t>Link </a:t>
            </a:r>
            <a:r>
              <a:rPr lang="en-US" sz="1600" b="1" spc="-70" dirty="0">
                <a:latin typeface="+mj-lt"/>
              </a:rPr>
              <a:t>on a web page</a:t>
            </a:r>
          </a:p>
          <a:p>
            <a:endParaRPr lang="en-US" sz="900" dirty="0">
              <a:solidFill>
                <a:schemeClr val="tx1"/>
              </a:solidFill>
              <a:latin typeface="Segoe UI Light" pitchFamily="34" charset="0"/>
            </a:endParaRPr>
          </a:p>
          <a:p>
            <a:pPr marL="0" indent="0">
              <a:buNone/>
            </a:pPr>
            <a:r>
              <a:rPr lang="en-US" sz="2000" b="1" dirty="0"/>
              <a:t>Premium </a:t>
            </a:r>
            <a:r>
              <a:rPr lang="en-US" sz="2000" b="1" dirty="0" smtClean="0"/>
              <a:t>features (4 levels; $15-$1,400/mo)</a:t>
            </a:r>
            <a:endParaRPr lang="en-US" sz="2000" b="1" dirty="0"/>
          </a:p>
          <a:p>
            <a:pPr lvl="0"/>
            <a:r>
              <a:rPr lang="en-US" sz="1600" b="1" dirty="0" smtClean="0"/>
              <a:t>Max response sizes up to 20,000 and 10 admins, with greater support</a:t>
            </a:r>
          </a:p>
          <a:p>
            <a:pPr lvl="0"/>
            <a:r>
              <a:rPr lang="en-US" sz="1600" b="1" dirty="0" smtClean="0"/>
              <a:t>Customized &amp; branded responses</a:t>
            </a:r>
            <a:endParaRPr lang="en-US" sz="1600" b="1" dirty="0"/>
          </a:p>
          <a:p>
            <a:pPr lvl="0"/>
            <a:r>
              <a:rPr lang="en-US" sz="1600" b="1" dirty="0" smtClean="0"/>
              <a:t>Filtered access to polls; poll reporting tools</a:t>
            </a:r>
            <a:endParaRPr lang="en-US" sz="1600" b="1" dirty="0"/>
          </a:p>
          <a:p>
            <a:pPr lvl="0"/>
            <a:r>
              <a:rPr lang="en-US" sz="1600" b="1" dirty="0" smtClean="0"/>
              <a:t>Invite participants </a:t>
            </a:r>
            <a:r>
              <a:rPr lang="en-US" sz="1600" b="1" dirty="0"/>
              <a:t>via </a:t>
            </a:r>
            <a:r>
              <a:rPr lang="en-US" sz="1600" b="1" dirty="0" smtClean="0"/>
              <a:t>link </a:t>
            </a:r>
            <a:r>
              <a:rPr lang="en-US" sz="1600" b="1" dirty="0"/>
              <a:t>or CSV import</a:t>
            </a:r>
          </a:p>
          <a:p>
            <a:pPr lvl="0"/>
            <a:r>
              <a:rPr lang="en-US" sz="1600" b="1" dirty="0"/>
              <a:t>Moderate allowed responses on </a:t>
            </a:r>
            <a:r>
              <a:rPr lang="en-US" sz="1600" b="1" dirty="0" smtClean="0"/>
              <a:t>screen</a:t>
            </a:r>
            <a:endParaRPr lang="en-US" sz="1600" b="1"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7912" y="1447799"/>
            <a:ext cx="4876800" cy="3657600"/>
          </a:xfrm>
          <a:prstGeom prst="rect">
            <a:avLst/>
          </a:prstGeom>
          <a:ln w="12700">
            <a:solidFill>
              <a:schemeClr val="bg1">
                <a:lumMod val="50000"/>
              </a:schemeClr>
            </a:solidFill>
          </a:ln>
        </p:spPr>
      </p:pic>
    </p:spTree>
    <p:extLst>
      <p:ext uri="{BB962C8B-B14F-4D97-AF65-F5344CB8AC3E}">
        <p14:creationId xmlns:p14="http://schemas.microsoft.com/office/powerpoint/2010/main" val="259769518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DocuSign: SharePoint Demo</a:t>
            </a:r>
            <a:endParaRPr lang="en-US" dirty="0"/>
          </a:p>
        </p:txBody>
      </p:sp>
      <p:sp>
        <p:nvSpPr>
          <p:cNvPr id="3" name="Text Placeholder 2"/>
          <p:cNvSpPr>
            <a:spLocks noGrp="1"/>
          </p:cNvSpPr>
          <p:nvPr>
            <p:ph type="body" sz="quarter" idx="10"/>
          </p:nvPr>
        </p:nvSpPr>
        <p:spPr>
          <a:xfrm>
            <a:off x="693285" y="1592940"/>
            <a:ext cx="6447744" cy="3286127"/>
          </a:xfrm>
        </p:spPr>
        <p:txBody>
          <a:bodyPr/>
          <a:lstStyle/>
          <a:p>
            <a:pPr marL="0" indent="0">
              <a:buNone/>
            </a:pPr>
            <a:r>
              <a:rPr lang="en-US" sz="2400" dirty="0" smtClean="0"/>
              <a:t>Leading electronic-signature software company</a:t>
            </a:r>
          </a:p>
          <a:p>
            <a:endParaRPr lang="en-US" sz="1800" dirty="0" smtClean="0"/>
          </a:p>
          <a:p>
            <a:r>
              <a:rPr lang="en-US" sz="1800" dirty="0" smtClean="0"/>
              <a:t>Has also built apps for Word and Outlook</a:t>
            </a:r>
          </a:p>
          <a:p>
            <a:endParaRPr lang="en-US" sz="1200" dirty="0" smtClean="0"/>
          </a:p>
          <a:p>
            <a:r>
              <a:rPr lang="en-US" sz="1800" dirty="0" smtClean="0"/>
              <a:t>Has integration with One Drive for Business for doc storage</a:t>
            </a:r>
          </a:p>
          <a:p>
            <a:endParaRPr lang="en-US" sz="1200" dirty="0" smtClean="0"/>
          </a:p>
          <a:p>
            <a:r>
              <a:rPr lang="en-US" sz="1800" dirty="0" smtClean="0"/>
              <a:t>Microsoft uses DocuSign internally for many employee docs</a:t>
            </a:r>
          </a:p>
          <a:p>
            <a:endParaRPr lang="en-US" sz="1200" dirty="0" smtClean="0"/>
          </a:p>
          <a:p>
            <a:r>
              <a:rPr lang="en-US" sz="1800" dirty="0" smtClean="0"/>
              <a:t>DocuSign's doc tagging occurs right within the Word experience </a:t>
            </a:r>
          </a:p>
          <a:p>
            <a:pPr marL="0" indent="0">
              <a:buNone/>
            </a:pPr>
            <a:endParaRPr lang="en-US" sz="1800"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24</a:t>
            </a:fld>
            <a:endParaRPr lang="en-US" dirty="0"/>
          </a:p>
        </p:txBody>
      </p:sp>
      <p:pic>
        <p:nvPicPr>
          <p:cNvPr id="6" name="Picture 5"/>
          <p:cNvPicPr>
            <a:picLocks noChangeAspect="1"/>
          </p:cNvPicPr>
          <p:nvPr/>
        </p:nvPicPr>
        <p:blipFill>
          <a:blip r:embed="rId2"/>
          <a:stretch>
            <a:fillRect/>
          </a:stretch>
        </p:blipFill>
        <p:spPr>
          <a:xfrm>
            <a:off x="7141029" y="1592940"/>
            <a:ext cx="4876800" cy="3657600"/>
          </a:xfrm>
          <a:prstGeom prst="rect">
            <a:avLst/>
          </a:prstGeom>
        </p:spPr>
      </p:pic>
    </p:spTree>
    <p:extLst>
      <p:ext uri="{BB962C8B-B14F-4D97-AF65-F5344CB8AC3E}">
        <p14:creationId xmlns:p14="http://schemas.microsoft.com/office/powerpoint/2010/main" val="895662373"/>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Nimble: Outlook app demo</a:t>
            </a:r>
            <a:endParaRPr lang="en-US" sz="4800" dirty="0"/>
          </a:p>
        </p:txBody>
      </p:sp>
      <p:sp>
        <p:nvSpPr>
          <p:cNvPr id="3" name="Text Placeholder 2"/>
          <p:cNvSpPr>
            <a:spLocks noGrp="1"/>
          </p:cNvSpPr>
          <p:nvPr>
            <p:ph type="body" sz="quarter" idx="10"/>
          </p:nvPr>
        </p:nvSpPr>
        <p:spPr>
          <a:xfrm>
            <a:off x="519112" y="1587062"/>
            <a:ext cx="5434013" cy="2632513"/>
          </a:xfrm>
        </p:spPr>
        <p:txBody>
          <a:bodyPr/>
          <a:lstStyle/>
          <a:p>
            <a:r>
              <a:rPr lang="en-US" sz="2400" dirty="0" smtClean="0"/>
              <a:t>Great tool to integrate contacts across LinkedIn, Facebook, Twitter and Google. </a:t>
            </a:r>
          </a:p>
        </p:txBody>
      </p:sp>
      <p:sp>
        <p:nvSpPr>
          <p:cNvPr id="4" name="Slide Number Placeholder 3"/>
          <p:cNvSpPr>
            <a:spLocks noGrp="1"/>
          </p:cNvSpPr>
          <p:nvPr>
            <p:ph type="sldNum" sz="quarter" idx="12"/>
          </p:nvPr>
        </p:nvSpPr>
        <p:spPr/>
        <p:txBody>
          <a:bodyPr/>
          <a:lstStyle/>
          <a:p>
            <a:fld id="{727B4C2D-45E2-4621-8491-2995EB46A674}" type="slidenum">
              <a:rPr lang="en-US" smtClean="0"/>
              <a:pPr/>
              <a:t>25</a:t>
            </a:fld>
            <a:endParaRPr lang="en-US" dirty="0"/>
          </a:p>
        </p:txBody>
      </p:sp>
      <p:pic>
        <p:nvPicPr>
          <p:cNvPr id="8" name="Picture 7"/>
          <p:cNvPicPr>
            <a:picLocks noChangeAspect="1"/>
          </p:cNvPicPr>
          <p:nvPr/>
        </p:nvPicPr>
        <p:blipFill rotWithShape="1">
          <a:blip r:embed="rId2" cstate="screen">
            <a:extLst>
              <a:ext uri="{28A0092B-C50C-407E-A947-70E740481C1C}">
                <a14:useLocalDpi xmlns:a14="http://schemas.microsoft.com/office/drawing/2010/main" val="0"/>
              </a:ext>
            </a:extLst>
          </a:blip>
          <a:srcRect b="9297"/>
          <a:stretch/>
        </p:blipFill>
        <p:spPr>
          <a:xfrm>
            <a:off x="6684102" y="1587061"/>
            <a:ext cx="5381988" cy="3661213"/>
          </a:xfrm>
          <a:prstGeom prst="rect">
            <a:avLst/>
          </a:prstGeom>
          <a:ln w="12700">
            <a:solidFill>
              <a:schemeClr val="bg1">
                <a:lumMod val="50000"/>
              </a:schemeClr>
            </a:solidFill>
          </a:ln>
        </p:spPr>
      </p:pic>
    </p:spTree>
    <p:extLst>
      <p:ext uri="{BB962C8B-B14F-4D97-AF65-F5344CB8AC3E}">
        <p14:creationId xmlns:p14="http://schemas.microsoft.com/office/powerpoint/2010/main" val="352057250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113" y="1447798"/>
            <a:ext cx="6986587" cy="3790951"/>
          </a:xfrm>
        </p:spPr>
        <p:txBody>
          <a:bodyPr/>
          <a:lstStyle/>
          <a:p>
            <a:r>
              <a:rPr lang="en-US" sz="2400" dirty="0" smtClean="0"/>
              <a:t>Popular ISV: 5,000+ customers in 90 countries</a:t>
            </a:r>
          </a:p>
          <a:p>
            <a:endParaRPr lang="en-US" sz="1600" dirty="0" smtClean="0"/>
          </a:p>
          <a:p>
            <a:r>
              <a:rPr lang="en-US" sz="2400" dirty="0" smtClean="0"/>
              <a:t>High Product ROI </a:t>
            </a:r>
            <a:r>
              <a:rPr lang="en-US" sz="1800" dirty="0" smtClean="0"/>
              <a:t>(Forrester Total Impact Study Oct ‘14)</a:t>
            </a:r>
          </a:p>
          <a:p>
            <a:pPr lvl="1"/>
            <a:r>
              <a:rPr lang="en-US" sz="1600" dirty="0" smtClean="0"/>
              <a:t>60% faster Workflow creation vs Visual Studio or SP</a:t>
            </a:r>
          </a:p>
          <a:p>
            <a:pPr lvl="1"/>
            <a:r>
              <a:rPr lang="en-US" sz="1600" dirty="0" smtClean="0"/>
              <a:t>10-15% productivity gains from non-IT FTEs doing workflow</a:t>
            </a:r>
          </a:p>
          <a:p>
            <a:pPr lvl="1"/>
            <a:r>
              <a:rPr lang="en-US" sz="1600" dirty="0" smtClean="0"/>
              <a:t>10.5 mo. payback on cost</a:t>
            </a:r>
          </a:p>
          <a:p>
            <a:pPr lvl="1"/>
            <a:endParaRPr lang="en-US" sz="1600" dirty="0"/>
          </a:p>
          <a:p>
            <a:r>
              <a:rPr lang="en-US" sz="2400" dirty="0"/>
              <a:t>Must install </a:t>
            </a:r>
            <a:r>
              <a:rPr lang="en-US" sz="2400" dirty="0" smtClean="0"/>
              <a:t>to </a:t>
            </a:r>
            <a:r>
              <a:rPr lang="en-US" sz="2400" dirty="0"/>
              <a:t>specific SP site </a:t>
            </a:r>
            <a:r>
              <a:rPr lang="en-US" sz="2400" dirty="0" smtClean="0"/>
              <a:t>w/Site </a:t>
            </a:r>
            <a:r>
              <a:rPr lang="en-US" sz="2400" dirty="0"/>
              <a:t>Admin </a:t>
            </a:r>
            <a:r>
              <a:rPr lang="en-US" sz="2400" dirty="0" smtClean="0"/>
              <a:t>privileges</a:t>
            </a:r>
          </a:p>
          <a:p>
            <a:endParaRPr lang="en-US" sz="1600" dirty="0"/>
          </a:p>
          <a:p>
            <a:r>
              <a:rPr lang="en-US" sz="2400" dirty="0"/>
              <a:t>Workflow is Provider hosted in Azure</a:t>
            </a:r>
          </a:p>
          <a:p>
            <a:endParaRPr lang="en-US" sz="3200"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26</a:t>
            </a:fld>
            <a:endParaRPr lang="en-US" dirty="0"/>
          </a:p>
        </p:txBody>
      </p:sp>
      <p:pic>
        <p:nvPicPr>
          <p:cNvPr id="5" name="Picture 4"/>
          <p:cNvPicPr>
            <a:picLocks noChangeAspect="1"/>
          </p:cNvPicPr>
          <p:nvPr/>
        </p:nvPicPr>
        <p:blipFill>
          <a:blip r:embed="rId2"/>
          <a:stretch>
            <a:fillRect/>
          </a:stretch>
        </p:blipFill>
        <p:spPr>
          <a:xfrm>
            <a:off x="7209006" y="1447798"/>
            <a:ext cx="4895512" cy="3676207"/>
          </a:xfrm>
          <a:prstGeom prst="rect">
            <a:avLst/>
          </a:prstGeom>
        </p:spPr>
      </p:pic>
      <p:sp>
        <p:nvSpPr>
          <p:cNvPr id="7" name="Title 1"/>
          <p:cNvSpPr>
            <a:spLocks noGrp="1"/>
          </p:cNvSpPr>
          <p:nvPr>
            <p:ph type="title"/>
          </p:nvPr>
        </p:nvSpPr>
        <p:spPr>
          <a:xfrm>
            <a:off x="519112" y="228600"/>
            <a:ext cx="11494212" cy="747897"/>
          </a:xfrm>
        </p:spPr>
        <p:txBody>
          <a:bodyPr/>
          <a:lstStyle/>
          <a:p>
            <a:r>
              <a:rPr lang="en-US" sz="4400" dirty="0" err="1" smtClean="0"/>
              <a:t>Nintex</a:t>
            </a:r>
            <a:r>
              <a:rPr lang="en-US" sz="4400" dirty="0" smtClean="0"/>
              <a:t> Forms &amp; Workflow: 2 SharePoint app demos</a:t>
            </a:r>
            <a:endParaRPr lang="en-US" sz="4400" dirty="0"/>
          </a:p>
        </p:txBody>
      </p:sp>
    </p:spTree>
    <p:extLst>
      <p:ext uri="{BB962C8B-B14F-4D97-AF65-F5344CB8AC3E}">
        <p14:creationId xmlns:p14="http://schemas.microsoft.com/office/powerpoint/2010/main" val="1464070595"/>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Store App Types of the future</a:t>
            </a:r>
            <a:endParaRPr lang="en-US" dirty="0"/>
          </a:p>
        </p:txBody>
      </p:sp>
      <p:sp>
        <p:nvSpPr>
          <p:cNvPr id="3" name="Text Placeholder 2"/>
          <p:cNvSpPr>
            <a:spLocks noGrp="1"/>
          </p:cNvSpPr>
          <p:nvPr>
            <p:ph type="body" sz="quarter" idx="10"/>
          </p:nvPr>
        </p:nvSpPr>
        <p:spPr>
          <a:xfrm>
            <a:off x="519112" y="1250851"/>
            <a:ext cx="11311817" cy="2406750"/>
          </a:xfrm>
        </p:spPr>
        <p:txBody>
          <a:bodyPr/>
          <a:lstStyle/>
          <a:p>
            <a:r>
              <a:rPr lang="en-US" sz="2000" dirty="0" smtClean="0"/>
              <a:t>“Suite-level” extensions registered with Azure AD</a:t>
            </a:r>
          </a:p>
          <a:p>
            <a:pPr lvl="1"/>
            <a:r>
              <a:rPr lang="en-US" sz="1600" dirty="0" smtClean="0"/>
              <a:t>Store provisioning to start in H1 2015, starting with Free</a:t>
            </a:r>
          </a:p>
          <a:p>
            <a:pPr lvl="1"/>
            <a:r>
              <a:rPr lang="en-US" sz="1600" dirty="0" smtClean="0"/>
              <a:t>Seller Dashboard submission much the same</a:t>
            </a:r>
          </a:p>
          <a:p>
            <a:pPr lvl="1"/>
            <a:r>
              <a:rPr lang="en-US" sz="1600" dirty="0" smtClean="0"/>
              <a:t>365-specific app Store to surface within Office 365 App Launcher</a:t>
            </a:r>
            <a:endParaRPr lang="en-US" sz="1600" dirty="0"/>
          </a:p>
          <a:p>
            <a:endParaRPr lang="en-US" sz="2000" dirty="0" smtClean="0"/>
          </a:p>
          <a:p>
            <a:r>
              <a:rPr lang="en-US" sz="2000" dirty="0" smtClean="0"/>
              <a:t>365 extensions will be “first class citizens” within Office 365, greatly increasing their visibility and use</a:t>
            </a:r>
          </a:p>
          <a:p>
            <a:endParaRPr lang="en-US" sz="2000" dirty="0" smtClean="0"/>
          </a:p>
          <a:p>
            <a:r>
              <a:rPr lang="en-US" sz="2000" dirty="0" smtClean="0"/>
              <a:t>Future Stores may surface Azure Single Sign On web solutions</a:t>
            </a:r>
            <a:endParaRPr lang="en-US" sz="5400" u="sng"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27</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0935" y="3841518"/>
            <a:ext cx="6948831" cy="3016482"/>
          </a:xfrm>
          <a:prstGeom prst="rect">
            <a:avLst/>
          </a:prstGeom>
        </p:spPr>
      </p:pic>
    </p:spTree>
    <p:extLst>
      <p:ext uri="{BB962C8B-B14F-4D97-AF65-F5344CB8AC3E}">
        <p14:creationId xmlns:p14="http://schemas.microsoft.com/office/powerpoint/2010/main" val="10607244"/>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
        <p:nvSpPr>
          <p:cNvPr id="6" name="Text Placeholder 1"/>
          <p:cNvSpPr txBox="1">
            <a:spLocks/>
          </p:cNvSpPr>
          <p:nvPr/>
        </p:nvSpPr>
        <p:spPr>
          <a:xfrm>
            <a:off x="4982183" y="1872371"/>
            <a:ext cx="7346043" cy="3654820"/>
          </a:xfrm>
          <a:prstGeom prst="rect">
            <a:avLst/>
          </a:prstGeom>
        </p:spPr>
        <p:txBody>
          <a:bodyPr vert="horz" wrap="square" lIns="182880" tIns="146304" rIns="182880" bIns="146304" rtlCol="0" anchor="ctr">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lang="en-US" sz="3528" kern="1200" spc="-70" baseline="0" dirty="0" smtClean="0">
                <a:gradFill>
                  <a:gsLst>
                    <a:gs pos="1299">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399"/>
              </a:spcBef>
            </a:pPr>
            <a:r>
              <a:rPr lang="en-US" dirty="0" smtClean="0">
                <a:gradFill>
                  <a:gsLst>
                    <a:gs pos="100000">
                      <a:schemeClr val="bg2"/>
                    </a:gs>
                    <a:gs pos="0">
                      <a:schemeClr val="bg2"/>
                    </a:gs>
                  </a:gsLst>
                  <a:lin ang="5400000" scaled="0"/>
                </a:gradFill>
              </a:rPr>
              <a:t>App Types Supported in the Store</a:t>
            </a:r>
          </a:p>
          <a:p>
            <a:pPr>
              <a:spcBef>
                <a:spcPts val="2399"/>
              </a:spcBef>
            </a:pPr>
            <a:r>
              <a:rPr lang="en-US" dirty="0" smtClean="0">
                <a:gradFill>
                  <a:gsLst>
                    <a:gs pos="100000">
                      <a:schemeClr val="bg2"/>
                    </a:gs>
                    <a:gs pos="0">
                      <a:schemeClr val="bg2"/>
                    </a:gs>
                  </a:gsLst>
                  <a:lin ang="5400000" scaled="0"/>
                </a:gradFill>
              </a:rPr>
              <a:t>Architecture of Store Apps</a:t>
            </a:r>
          </a:p>
          <a:p>
            <a:pPr>
              <a:spcBef>
                <a:spcPts val="2399"/>
              </a:spcBef>
            </a:pPr>
            <a:r>
              <a:rPr lang="en-US" dirty="0" smtClean="0">
                <a:gradFill>
                  <a:gsLst>
                    <a:gs pos="100000">
                      <a:schemeClr val="bg2"/>
                    </a:gs>
                    <a:gs pos="0">
                      <a:schemeClr val="bg2"/>
                    </a:gs>
                  </a:gsLst>
                  <a:lin ang="5400000" scaled="0"/>
                </a:gradFill>
              </a:rPr>
              <a:t>Demo-fest:</a:t>
            </a:r>
          </a:p>
          <a:p>
            <a:pPr lvl="1"/>
            <a:r>
              <a:rPr lang="en-US" sz="2000" dirty="0" smtClean="0"/>
              <a:t>Poll Everywhere</a:t>
            </a:r>
          </a:p>
          <a:p>
            <a:pPr lvl="1"/>
            <a:r>
              <a:rPr lang="en-US" sz="2000" dirty="0" smtClean="0"/>
              <a:t>DocuSign</a:t>
            </a:r>
          </a:p>
          <a:p>
            <a:pPr lvl="1"/>
            <a:r>
              <a:rPr lang="en-US" sz="2000" dirty="0" smtClean="0"/>
              <a:t>Nimble</a:t>
            </a:r>
          </a:p>
          <a:p>
            <a:pPr lvl="1"/>
            <a:r>
              <a:rPr lang="en-US" sz="2000" dirty="0" err="1" smtClean="0"/>
              <a:t>Nintex</a:t>
            </a:r>
            <a:endParaRPr lang="en-US" sz="2000" dirty="0" smtClean="0"/>
          </a:p>
          <a:p>
            <a:pPr lvl="1"/>
            <a:endParaRPr lang="en-US" sz="2000" dirty="0" smtClean="0"/>
          </a:p>
        </p:txBody>
      </p:sp>
    </p:spTree>
    <p:extLst>
      <p:ext uri="{BB962C8B-B14F-4D97-AF65-F5344CB8AC3E}">
        <p14:creationId xmlns:p14="http://schemas.microsoft.com/office/powerpoint/2010/main" val="271964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4830771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35440" y="1599351"/>
            <a:ext cx="7346043" cy="3654820"/>
          </a:xfrm>
        </p:spPr>
        <p:txBody>
          <a:bodyPr/>
          <a:lstStyle/>
          <a:p>
            <a:pPr>
              <a:spcBef>
                <a:spcPts val="2399"/>
              </a:spcBef>
            </a:pPr>
            <a:r>
              <a:rPr lang="en-US" dirty="0" smtClean="0">
                <a:gradFill>
                  <a:gsLst>
                    <a:gs pos="100000">
                      <a:schemeClr val="bg2"/>
                    </a:gs>
                    <a:gs pos="0">
                      <a:schemeClr val="bg2"/>
                    </a:gs>
                  </a:gsLst>
                  <a:lin ang="5400000" scaled="0"/>
                </a:gradFill>
              </a:rPr>
              <a:t>App Types Supported in the Store</a:t>
            </a:r>
          </a:p>
          <a:p>
            <a:pPr>
              <a:spcBef>
                <a:spcPts val="2399"/>
              </a:spcBef>
            </a:pPr>
            <a:r>
              <a:rPr lang="en-US" dirty="0" smtClean="0">
                <a:gradFill>
                  <a:gsLst>
                    <a:gs pos="100000">
                      <a:schemeClr val="bg2"/>
                    </a:gs>
                    <a:gs pos="0">
                      <a:schemeClr val="bg2"/>
                    </a:gs>
                  </a:gsLst>
                  <a:lin ang="5400000" scaled="0"/>
                </a:gradFill>
              </a:rPr>
              <a:t>Architecture of Store Apps</a:t>
            </a:r>
          </a:p>
          <a:p>
            <a:pPr>
              <a:spcBef>
                <a:spcPts val="2399"/>
              </a:spcBef>
            </a:pPr>
            <a:r>
              <a:rPr lang="en-US" dirty="0" smtClean="0">
                <a:gradFill>
                  <a:gsLst>
                    <a:gs pos="100000">
                      <a:schemeClr val="bg2"/>
                    </a:gs>
                    <a:gs pos="0">
                      <a:schemeClr val="bg2"/>
                    </a:gs>
                  </a:gsLst>
                  <a:lin ang="5400000" scaled="0"/>
                </a:gradFill>
              </a:rPr>
              <a:t>Demo-fest:</a:t>
            </a:r>
            <a:endParaRPr lang="en-US" dirty="0">
              <a:gradFill>
                <a:gsLst>
                  <a:gs pos="100000">
                    <a:schemeClr val="bg2"/>
                  </a:gs>
                  <a:gs pos="0">
                    <a:schemeClr val="bg2"/>
                  </a:gs>
                </a:gsLst>
                <a:lin ang="5400000" scaled="0"/>
              </a:gradFill>
            </a:endParaRPr>
          </a:p>
          <a:p>
            <a:pPr lvl="1"/>
            <a:r>
              <a:rPr lang="en-US" sz="2000" dirty="0"/>
              <a:t>Poll Everywhere</a:t>
            </a:r>
          </a:p>
          <a:p>
            <a:pPr lvl="1"/>
            <a:r>
              <a:rPr lang="en-US" sz="2000" dirty="0" smtClean="0"/>
              <a:t>DocuSign</a:t>
            </a:r>
            <a:endParaRPr lang="en-US" sz="2000" dirty="0"/>
          </a:p>
          <a:p>
            <a:pPr lvl="1"/>
            <a:r>
              <a:rPr lang="en-US" sz="2000" dirty="0" smtClean="0"/>
              <a:t>Nimble</a:t>
            </a:r>
            <a:endParaRPr lang="en-US" sz="2000" dirty="0"/>
          </a:p>
          <a:p>
            <a:pPr lvl="1"/>
            <a:r>
              <a:rPr lang="en-US" sz="2000" dirty="0" err="1" smtClean="0"/>
              <a:t>Nintex</a:t>
            </a:r>
            <a:endParaRPr lang="en-US" sz="2000" dirty="0" smtClean="0"/>
          </a:p>
          <a:p>
            <a:pPr lvl="1"/>
            <a:endParaRPr lang="en-US" sz="2000"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4287259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964330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6482912"/>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18154844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 App Types Supported in the Store</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80582343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437" y="229189"/>
            <a:ext cx="11149013" cy="747596"/>
          </a:xfrm>
        </p:spPr>
        <p:txBody>
          <a:bodyPr/>
          <a:lstStyle/>
          <a:p>
            <a:r>
              <a:rPr lang="en-US" sz="4800" dirty="0" smtClean="0"/>
              <a:t>Office 2013 development </a:t>
            </a:r>
            <a:r>
              <a:rPr lang="en-US" sz="4800" dirty="0"/>
              <a:t>o</a:t>
            </a:r>
            <a:r>
              <a:rPr lang="en-US" sz="4800" dirty="0" smtClean="0"/>
              <a:t>ptions</a:t>
            </a:r>
            <a:endParaRPr lang="en-US" sz="4800" dirty="0"/>
          </a:p>
        </p:txBody>
      </p:sp>
      <p:grpSp>
        <p:nvGrpSpPr>
          <p:cNvPr id="67" name="Group 66"/>
          <p:cNvGrpSpPr/>
          <p:nvPr/>
        </p:nvGrpSpPr>
        <p:grpSpPr>
          <a:xfrm>
            <a:off x="285437" y="1192794"/>
            <a:ext cx="3825068" cy="5063255"/>
            <a:chOff x="157886" y="1463271"/>
            <a:chExt cx="3902785" cy="5166129"/>
          </a:xfrm>
        </p:grpSpPr>
        <p:sp>
          <p:nvSpPr>
            <p:cNvPr id="68" name="Rectangle 67"/>
            <p:cNvSpPr/>
            <p:nvPr/>
          </p:nvSpPr>
          <p:spPr>
            <a:xfrm>
              <a:off x="157886" y="1463271"/>
              <a:ext cx="3902785" cy="5166129"/>
            </a:xfrm>
            <a:prstGeom prst="rect">
              <a:avLst/>
            </a:prstGeom>
            <a:solidFill>
              <a:schemeClr val="tx2"/>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lIns="179238" tIns="143391" rIns="179238" bIns="143391" anchor="t"/>
            <a:lstStyle/>
            <a:p>
              <a:pPr defTabSz="914091">
                <a:lnSpc>
                  <a:spcPct val="90000"/>
                </a:lnSpc>
                <a:spcBef>
                  <a:spcPts val="784"/>
                </a:spcBef>
              </a:pPr>
              <a:r>
                <a:rPr lang="en-US" sz="3200" dirty="0">
                  <a:gradFill>
                    <a:gsLst>
                      <a:gs pos="1250">
                        <a:srgbClr val="FFFFFF"/>
                      </a:gs>
                      <a:gs pos="100000">
                        <a:srgbClr val="FFFFFF"/>
                      </a:gs>
                    </a:gsLst>
                    <a:lin ang="5400000" scaled="0"/>
                  </a:gradFill>
                  <a:latin typeface="Segoe UI Light"/>
                </a:rPr>
                <a:t>Pre-Office 2013 </a:t>
              </a:r>
              <a:r>
                <a:rPr lang="en-US" sz="3200" dirty="0" smtClean="0">
                  <a:gradFill>
                    <a:gsLst>
                      <a:gs pos="1250">
                        <a:srgbClr val="FFFFFF"/>
                      </a:gs>
                      <a:gs pos="100000">
                        <a:srgbClr val="FFFFFF"/>
                      </a:gs>
                    </a:gsLst>
                    <a:lin ang="5400000" scaled="0"/>
                  </a:gradFill>
                  <a:latin typeface="Segoe UI Light"/>
                </a:rPr>
                <a:t>(</a:t>
              </a:r>
              <a:r>
                <a:rPr lang="en-US" sz="3200" u="sng" dirty="0" smtClean="0">
                  <a:gradFill>
                    <a:gsLst>
                      <a:gs pos="1250">
                        <a:srgbClr val="FFFFFF"/>
                      </a:gs>
                      <a:gs pos="100000">
                        <a:srgbClr val="FFFFFF"/>
                      </a:gs>
                    </a:gsLst>
                    <a:lin ang="5400000" scaled="0"/>
                  </a:gradFill>
                  <a:latin typeface="Segoe UI Light"/>
                </a:rPr>
                <a:t>not</a:t>
              </a:r>
              <a:r>
                <a:rPr lang="en-US" sz="3200" dirty="0" smtClean="0">
                  <a:gradFill>
                    <a:gsLst>
                      <a:gs pos="1250">
                        <a:srgbClr val="FFFFFF"/>
                      </a:gs>
                      <a:gs pos="100000">
                        <a:srgbClr val="FFFFFF"/>
                      </a:gs>
                    </a:gsLst>
                    <a:lin ang="5400000" scaled="0"/>
                  </a:gradFill>
                  <a:latin typeface="Segoe UI Light"/>
                </a:rPr>
                <a:t> supported in Store) </a:t>
              </a:r>
              <a:endParaRPr lang="en-US" sz="3200" dirty="0">
                <a:gradFill>
                  <a:gsLst>
                    <a:gs pos="1250">
                      <a:srgbClr val="FFFFFF"/>
                    </a:gs>
                    <a:gs pos="100000">
                      <a:srgbClr val="FFFFFF"/>
                    </a:gs>
                  </a:gsLst>
                  <a:lin ang="5400000" scaled="0"/>
                </a:gradFill>
                <a:latin typeface="Segoe UI Light"/>
              </a:endParaRPr>
            </a:p>
          </p:txBody>
        </p:sp>
        <p:sp>
          <p:nvSpPr>
            <p:cNvPr id="69" name="Oval 28"/>
            <p:cNvSpPr/>
            <p:nvPr/>
          </p:nvSpPr>
          <p:spPr>
            <a:xfrm>
              <a:off x="239032" y="2974671"/>
              <a:ext cx="3740492"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Extending Office ribbon</a:t>
              </a:r>
            </a:p>
          </p:txBody>
        </p:sp>
        <p:sp>
          <p:nvSpPr>
            <p:cNvPr id="70" name="Oval 28"/>
            <p:cNvSpPr/>
            <p:nvPr/>
          </p:nvSpPr>
          <p:spPr>
            <a:xfrm>
              <a:off x="239032" y="3890186"/>
              <a:ext cx="3740492"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COM add-in</a:t>
              </a:r>
            </a:p>
          </p:txBody>
        </p:sp>
        <p:sp>
          <p:nvSpPr>
            <p:cNvPr id="71" name="Oval 28"/>
            <p:cNvSpPr/>
            <p:nvPr/>
          </p:nvSpPr>
          <p:spPr>
            <a:xfrm>
              <a:off x="239032" y="4804539"/>
              <a:ext cx="3740492"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Macro</a:t>
              </a:r>
            </a:p>
          </p:txBody>
        </p:sp>
        <p:sp>
          <p:nvSpPr>
            <p:cNvPr id="72" name="Oval 28"/>
            <p:cNvSpPr/>
            <p:nvPr/>
          </p:nvSpPr>
          <p:spPr>
            <a:xfrm>
              <a:off x="239032" y="5723598"/>
              <a:ext cx="3740492"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VSTO</a:t>
              </a:r>
            </a:p>
          </p:txBody>
        </p:sp>
      </p:grpSp>
      <p:sp>
        <p:nvSpPr>
          <p:cNvPr id="30" name="Freeform 29"/>
          <p:cNvSpPr>
            <a:spLocks noChangeAspect="1" noEditPoints="1"/>
          </p:cNvSpPr>
          <p:nvPr/>
        </p:nvSpPr>
        <p:spPr bwMode="auto">
          <a:xfrm>
            <a:off x="10878888" y="1624812"/>
            <a:ext cx="292531" cy="308634"/>
          </a:xfrm>
          <a:custGeom>
            <a:avLst/>
            <a:gdLst>
              <a:gd name="T0" fmla="*/ 92 w 92"/>
              <a:gd name="T1" fmla="*/ 80 h 96"/>
              <a:gd name="T2" fmla="*/ 60 w 92"/>
              <a:gd name="T3" fmla="*/ 84 h 96"/>
              <a:gd name="T4" fmla="*/ 84 w 92"/>
              <a:gd name="T5" fmla="*/ 72 h 96"/>
              <a:gd name="T6" fmla="*/ 60 w 92"/>
              <a:gd name="T7" fmla="*/ 68 h 96"/>
              <a:gd name="T8" fmla="*/ 84 w 92"/>
              <a:gd name="T9" fmla="*/ 60 h 96"/>
              <a:gd name="T10" fmla="*/ 60 w 92"/>
              <a:gd name="T11" fmla="*/ 56 h 96"/>
              <a:gd name="T12" fmla="*/ 84 w 92"/>
              <a:gd name="T13" fmla="*/ 48 h 96"/>
              <a:gd name="T14" fmla="*/ 60 w 92"/>
              <a:gd name="T15" fmla="*/ 44 h 96"/>
              <a:gd name="T16" fmla="*/ 84 w 92"/>
              <a:gd name="T17" fmla="*/ 36 h 96"/>
              <a:gd name="T18" fmla="*/ 60 w 92"/>
              <a:gd name="T19" fmla="*/ 32 h 96"/>
              <a:gd name="T20" fmla="*/ 84 w 92"/>
              <a:gd name="T21" fmla="*/ 24 h 96"/>
              <a:gd name="T22" fmla="*/ 60 w 92"/>
              <a:gd name="T23" fmla="*/ 20 h 96"/>
              <a:gd name="T24" fmla="*/ 88 w 92"/>
              <a:gd name="T25" fmla="*/ 12 h 96"/>
              <a:gd name="T26" fmla="*/ 56 w 92"/>
              <a:gd name="T27" fmla="*/ 0 h 96"/>
              <a:gd name="T28" fmla="*/ 0 w 92"/>
              <a:gd name="T29" fmla="*/ 83 h 96"/>
              <a:gd name="T30" fmla="*/ 56 w 92"/>
              <a:gd name="T31" fmla="*/ 0 h 96"/>
              <a:gd name="T32" fmla="*/ 41 w 92"/>
              <a:gd name="T33" fmla="*/ 28 h 96"/>
              <a:gd name="T34" fmla="*/ 37 w 92"/>
              <a:gd name="T35" fmla="*/ 53 h 96"/>
              <a:gd name="T36" fmla="*/ 36 w 92"/>
              <a:gd name="T37" fmla="*/ 55 h 96"/>
              <a:gd name="T38" fmla="*/ 36 w 92"/>
              <a:gd name="T39" fmla="*/ 56 h 96"/>
              <a:gd name="T40" fmla="*/ 36 w 92"/>
              <a:gd name="T41" fmla="*/ 54 h 96"/>
              <a:gd name="T42" fmla="*/ 36 w 92"/>
              <a:gd name="T43" fmla="*/ 52 h 96"/>
              <a:gd name="T44" fmla="*/ 24 w 92"/>
              <a:gd name="T45" fmla="*/ 29 h 96"/>
              <a:gd name="T46" fmla="*/ 19 w 92"/>
              <a:gd name="T47" fmla="*/ 52 h 96"/>
              <a:gd name="T48" fmla="*/ 19 w 92"/>
              <a:gd name="T49" fmla="*/ 54 h 96"/>
              <a:gd name="T50" fmla="*/ 19 w 92"/>
              <a:gd name="T51" fmla="*/ 55 h 96"/>
              <a:gd name="T52" fmla="*/ 18 w 92"/>
              <a:gd name="T53" fmla="*/ 53 h 96"/>
              <a:gd name="T54" fmla="*/ 18 w 92"/>
              <a:gd name="T55" fmla="*/ 51 h 96"/>
              <a:gd name="T56" fmla="*/ 8 w 92"/>
              <a:gd name="T57" fmla="*/ 30 h 96"/>
              <a:gd name="T58" fmla="*/ 22 w 92"/>
              <a:gd name="T59" fmla="*/ 63 h 96"/>
              <a:gd name="T60" fmla="*/ 27 w 92"/>
              <a:gd name="T61" fmla="*/ 40 h 96"/>
              <a:gd name="T62" fmla="*/ 27 w 92"/>
              <a:gd name="T63" fmla="*/ 38 h 96"/>
              <a:gd name="T64" fmla="*/ 27 w 92"/>
              <a:gd name="T65" fmla="*/ 37 h 96"/>
              <a:gd name="T66" fmla="*/ 27 w 92"/>
              <a:gd name="T67" fmla="*/ 39 h 96"/>
              <a:gd name="T68" fmla="*/ 28 w 92"/>
              <a:gd name="T69" fmla="*/ 41 h 96"/>
              <a:gd name="T70" fmla="*/ 40 w 92"/>
              <a:gd name="T71" fmla="*/ 6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96">
                <a:moveTo>
                  <a:pt x="92" y="16"/>
                </a:moveTo>
                <a:cubicBezTo>
                  <a:pt x="92" y="80"/>
                  <a:pt x="92" y="80"/>
                  <a:pt x="92" y="80"/>
                </a:cubicBezTo>
                <a:cubicBezTo>
                  <a:pt x="92" y="82"/>
                  <a:pt x="91"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1" y="12"/>
                  <a:pt x="92" y="13"/>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1" y="28"/>
                  <a:pt x="41" y="28"/>
                  <a:pt x="41" y="28"/>
                </a:cubicBezTo>
                <a:cubicBezTo>
                  <a:pt x="37" y="52"/>
                  <a:pt x="37" y="52"/>
                  <a:pt x="37" y="52"/>
                </a:cubicBezTo>
                <a:cubicBezTo>
                  <a:pt x="37" y="52"/>
                  <a:pt x="37" y="52"/>
                  <a:pt x="37" y="53"/>
                </a:cubicBezTo>
                <a:cubicBezTo>
                  <a:pt x="37" y="53"/>
                  <a:pt x="37" y="53"/>
                  <a:pt x="37" y="54"/>
                </a:cubicBezTo>
                <a:cubicBezTo>
                  <a:pt x="36" y="54"/>
                  <a:pt x="36" y="54"/>
                  <a:pt x="36" y="55"/>
                </a:cubicBezTo>
                <a:cubicBezTo>
                  <a:pt x="36" y="55"/>
                  <a:pt x="36" y="55"/>
                  <a:pt x="36" y="56"/>
                </a:cubicBezTo>
                <a:cubicBezTo>
                  <a:pt x="36" y="56"/>
                  <a:pt x="36" y="56"/>
                  <a:pt x="36" y="56"/>
                </a:cubicBezTo>
                <a:cubicBezTo>
                  <a:pt x="36" y="55"/>
                  <a:pt x="36" y="55"/>
                  <a:pt x="36" y="55"/>
                </a:cubicBezTo>
                <a:cubicBezTo>
                  <a:pt x="36" y="54"/>
                  <a:pt x="36" y="54"/>
                  <a:pt x="36" y="54"/>
                </a:cubicBezTo>
                <a:cubicBezTo>
                  <a:pt x="36" y="53"/>
                  <a:pt x="36" y="53"/>
                  <a:pt x="36" y="53"/>
                </a:cubicBezTo>
                <a:cubicBezTo>
                  <a:pt x="36" y="52"/>
                  <a:pt x="36" y="52"/>
                  <a:pt x="36" y="52"/>
                </a:cubicBezTo>
                <a:cubicBezTo>
                  <a:pt x="31" y="29"/>
                  <a:pt x="31" y="29"/>
                  <a:pt x="31" y="29"/>
                </a:cubicBezTo>
                <a:cubicBezTo>
                  <a:pt x="24" y="29"/>
                  <a:pt x="24" y="29"/>
                  <a:pt x="24" y="29"/>
                </a:cubicBezTo>
                <a:cubicBezTo>
                  <a:pt x="19" y="51"/>
                  <a:pt x="19" y="51"/>
                  <a:pt x="19" y="51"/>
                </a:cubicBezTo>
                <a:cubicBezTo>
                  <a:pt x="19" y="52"/>
                  <a:pt x="19" y="52"/>
                  <a:pt x="19" y="52"/>
                </a:cubicBezTo>
                <a:cubicBezTo>
                  <a:pt x="19" y="53"/>
                  <a:pt x="19" y="53"/>
                  <a:pt x="19" y="53"/>
                </a:cubicBezTo>
                <a:cubicBezTo>
                  <a:pt x="19" y="54"/>
                  <a:pt x="19" y="54"/>
                  <a:pt x="19" y="54"/>
                </a:cubicBezTo>
                <a:cubicBezTo>
                  <a:pt x="19" y="55"/>
                  <a:pt x="19" y="55"/>
                  <a:pt x="19" y="55"/>
                </a:cubicBezTo>
                <a:cubicBezTo>
                  <a:pt x="19" y="55"/>
                  <a:pt x="19" y="55"/>
                  <a:pt x="19" y="55"/>
                </a:cubicBezTo>
                <a:cubicBezTo>
                  <a:pt x="19" y="55"/>
                  <a:pt x="18" y="54"/>
                  <a:pt x="18" y="54"/>
                </a:cubicBezTo>
                <a:cubicBezTo>
                  <a:pt x="18" y="54"/>
                  <a:pt x="18" y="53"/>
                  <a:pt x="18" y="53"/>
                </a:cubicBezTo>
                <a:cubicBezTo>
                  <a:pt x="18" y="53"/>
                  <a:pt x="18" y="52"/>
                  <a:pt x="18" y="52"/>
                </a:cubicBezTo>
                <a:cubicBezTo>
                  <a:pt x="18" y="52"/>
                  <a:pt x="18" y="52"/>
                  <a:pt x="18" y="51"/>
                </a:cubicBezTo>
                <a:cubicBezTo>
                  <a:pt x="15" y="30"/>
                  <a:pt x="15" y="30"/>
                  <a:pt x="15" y="30"/>
                </a:cubicBezTo>
                <a:cubicBezTo>
                  <a:pt x="8" y="30"/>
                  <a:pt x="8" y="30"/>
                  <a:pt x="8" y="30"/>
                </a:cubicBezTo>
                <a:cubicBezTo>
                  <a:pt x="15" y="62"/>
                  <a:pt x="15" y="62"/>
                  <a:pt x="15" y="62"/>
                </a:cubicBezTo>
                <a:cubicBezTo>
                  <a:pt x="22" y="63"/>
                  <a:pt x="22" y="63"/>
                  <a:pt x="22" y="63"/>
                </a:cubicBezTo>
                <a:cubicBezTo>
                  <a:pt x="27" y="41"/>
                  <a:pt x="27" y="41"/>
                  <a:pt x="27" y="41"/>
                </a:cubicBezTo>
                <a:cubicBezTo>
                  <a:pt x="27" y="41"/>
                  <a:pt x="27" y="41"/>
                  <a:pt x="27" y="40"/>
                </a:cubicBezTo>
                <a:cubicBezTo>
                  <a:pt x="27" y="40"/>
                  <a:pt x="27" y="40"/>
                  <a:pt x="27" y="39"/>
                </a:cubicBezTo>
                <a:cubicBezTo>
                  <a:pt x="27" y="39"/>
                  <a:pt x="27" y="39"/>
                  <a:pt x="27" y="38"/>
                </a:cubicBezTo>
                <a:cubicBezTo>
                  <a:pt x="27" y="38"/>
                  <a:pt x="27" y="38"/>
                  <a:pt x="27" y="37"/>
                </a:cubicBezTo>
                <a:cubicBezTo>
                  <a:pt x="27" y="37"/>
                  <a:pt x="27" y="37"/>
                  <a:pt x="27" y="37"/>
                </a:cubicBezTo>
                <a:cubicBezTo>
                  <a:pt x="27" y="38"/>
                  <a:pt x="27" y="38"/>
                  <a:pt x="27" y="38"/>
                </a:cubicBezTo>
                <a:cubicBezTo>
                  <a:pt x="27" y="39"/>
                  <a:pt x="27" y="39"/>
                  <a:pt x="27" y="39"/>
                </a:cubicBezTo>
                <a:cubicBezTo>
                  <a:pt x="27" y="40"/>
                  <a:pt x="27" y="40"/>
                  <a:pt x="27" y="40"/>
                </a:cubicBezTo>
                <a:cubicBezTo>
                  <a:pt x="27" y="41"/>
                  <a:pt x="28" y="41"/>
                  <a:pt x="28" y="41"/>
                </a:cubicBezTo>
                <a:cubicBezTo>
                  <a:pt x="32" y="63"/>
                  <a:pt x="32" y="63"/>
                  <a:pt x="32" y="63"/>
                </a:cubicBezTo>
                <a:cubicBezTo>
                  <a:pt x="40" y="64"/>
                  <a:pt x="40" y="64"/>
                  <a:pt x="40" y="64"/>
                </a:cubicBezTo>
                <a:lnTo>
                  <a:pt x="48" y="2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grpSp>
        <p:nvGrpSpPr>
          <p:cNvPr id="4" name="Group 3"/>
          <p:cNvGrpSpPr/>
          <p:nvPr/>
        </p:nvGrpSpPr>
        <p:grpSpPr>
          <a:xfrm>
            <a:off x="4201414" y="1192794"/>
            <a:ext cx="3825068" cy="5063255"/>
            <a:chOff x="4286777" y="1215621"/>
            <a:chExt cx="3902785" cy="5166129"/>
          </a:xfrm>
        </p:grpSpPr>
        <p:grpSp>
          <p:nvGrpSpPr>
            <p:cNvPr id="79" name="Group 78"/>
            <p:cNvGrpSpPr/>
            <p:nvPr/>
          </p:nvGrpSpPr>
          <p:grpSpPr>
            <a:xfrm>
              <a:off x="4286777" y="1215621"/>
              <a:ext cx="3902785" cy="5166129"/>
              <a:chOff x="4153427" y="1463271"/>
              <a:chExt cx="3902785" cy="5166129"/>
            </a:xfrm>
          </p:grpSpPr>
          <p:sp>
            <p:nvSpPr>
              <p:cNvPr id="80" name="Rectangle 79"/>
              <p:cNvSpPr/>
              <p:nvPr/>
            </p:nvSpPr>
            <p:spPr>
              <a:xfrm>
                <a:off x="4153427" y="1463271"/>
                <a:ext cx="3902785" cy="5166129"/>
              </a:xfrm>
              <a:prstGeom prst="rect">
                <a:avLst/>
              </a:prstGeom>
              <a:solidFill>
                <a:schemeClr val="tx2"/>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lIns="179238" tIns="143391" rIns="179238" bIns="143391" anchor="t"/>
              <a:lstStyle/>
              <a:p>
                <a:pPr defTabSz="914091">
                  <a:lnSpc>
                    <a:spcPct val="90000"/>
                  </a:lnSpc>
                  <a:spcBef>
                    <a:spcPts val="784"/>
                  </a:spcBef>
                </a:pPr>
                <a:r>
                  <a:rPr lang="en-US" sz="3200" dirty="0">
                    <a:gradFill>
                      <a:gsLst>
                        <a:gs pos="1250">
                          <a:srgbClr val="FFFFFF"/>
                        </a:gs>
                        <a:gs pos="100000">
                          <a:srgbClr val="FFFFFF"/>
                        </a:gs>
                      </a:gsLst>
                      <a:lin ang="5400000" scaled="0"/>
                    </a:gradFill>
                    <a:latin typeface="Segoe UI Light"/>
                  </a:rPr>
                  <a:t>Office 2013 desktop </a:t>
                </a:r>
                <a:r>
                  <a:rPr lang="en-US" sz="3200" dirty="0" smtClean="0">
                    <a:gradFill>
                      <a:gsLst>
                        <a:gs pos="1250">
                          <a:srgbClr val="FFFFFF"/>
                        </a:gs>
                        <a:gs pos="100000">
                          <a:srgbClr val="FFFFFF"/>
                        </a:gs>
                      </a:gsLst>
                      <a:lin ang="5400000" scaled="0"/>
                    </a:gradFill>
                    <a:latin typeface="Segoe UI Light"/>
                  </a:rPr>
                  <a:t>app (Store support)</a:t>
                </a:r>
                <a:endParaRPr lang="en-US" sz="3200" dirty="0">
                  <a:gradFill>
                    <a:gsLst>
                      <a:gs pos="1250">
                        <a:srgbClr val="FFFFFF"/>
                      </a:gs>
                      <a:gs pos="100000">
                        <a:srgbClr val="FFFFFF"/>
                      </a:gs>
                    </a:gsLst>
                    <a:lin ang="5400000" scaled="0"/>
                  </a:gradFill>
                  <a:latin typeface="Segoe UI Light"/>
                </a:endParaRPr>
              </a:p>
            </p:txBody>
          </p:sp>
          <p:sp>
            <p:nvSpPr>
              <p:cNvPr id="81" name="Oval 28"/>
              <p:cNvSpPr/>
              <p:nvPr/>
            </p:nvSpPr>
            <p:spPr>
              <a:xfrm>
                <a:off x="4248251" y="2974671"/>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Task pane app</a:t>
                </a:r>
              </a:p>
            </p:txBody>
          </p:sp>
          <p:sp>
            <p:nvSpPr>
              <p:cNvPr id="82" name="Oval 28"/>
              <p:cNvSpPr/>
              <p:nvPr/>
            </p:nvSpPr>
            <p:spPr>
              <a:xfrm>
                <a:off x="4248251" y="3890186"/>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Content app</a:t>
                </a:r>
              </a:p>
            </p:txBody>
          </p:sp>
          <p:sp>
            <p:nvSpPr>
              <p:cNvPr id="83" name="Oval 28"/>
              <p:cNvSpPr/>
              <p:nvPr/>
            </p:nvSpPr>
            <p:spPr>
              <a:xfrm>
                <a:off x="4252711" y="4804539"/>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Mail app</a:t>
                </a:r>
              </a:p>
            </p:txBody>
          </p:sp>
          <p:sp>
            <p:nvSpPr>
              <p:cNvPr id="84" name="Freeform 83"/>
              <p:cNvSpPr>
                <a:spLocks noChangeAspect="1" noEditPoints="1"/>
              </p:cNvSpPr>
              <p:nvPr/>
            </p:nvSpPr>
            <p:spPr bwMode="auto">
              <a:xfrm>
                <a:off x="7359056" y="4999193"/>
                <a:ext cx="502920" cy="507352"/>
              </a:xfrm>
              <a:custGeom>
                <a:avLst/>
                <a:gdLst>
                  <a:gd name="T0" fmla="*/ 96 w 96"/>
                  <a:gd name="T1" fmla="*/ 72 h 96"/>
                  <a:gd name="T2" fmla="*/ 60 w 96"/>
                  <a:gd name="T3" fmla="*/ 76 h 96"/>
                  <a:gd name="T4" fmla="*/ 70 w 96"/>
                  <a:gd name="T5" fmla="*/ 57 h 96"/>
                  <a:gd name="T6" fmla="*/ 74 w 96"/>
                  <a:gd name="T7" fmla="*/ 57 h 96"/>
                  <a:gd name="T8" fmla="*/ 72 w 96"/>
                  <a:gd name="T9" fmla="*/ 50 h 96"/>
                  <a:gd name="T10" fmla="*/ 92 w 96"/>
                  <a:gd name="T11" fmla="*/ 24 h 96"/>
                  <a:gd name="T12" fmla="*/ 60 w 96"/>
                  <a:gd name="T13" fmla="*/ 41 h 96"/>
                  <a:gd name="T14" fmla="*/ 35 w 96"/>
                  <a:gd name="T15" fmla="*/ 43 h 96"/>
                  <a:gd name="T16" fmla="*/ 33 w 96"/>
                  <a:gd name="T17" fmla="*/ 39 h 96"/>
                  <a:gd name="T18" fmla="*/ 30 w 96"/>
                  <a:gd name="T19" fmla="*/ 37 h 96"/>
                  <a:gd name="T20" fmla="*/ 27 w 96"/>
                  <a:gd name="T21" fmla="*/ 36 h 96"/>
                  <a:gd name="T22" fmla="*/ 24 w 96"/>
                  <a:gd name="T23" fmla="*/ 37 h 96"/>
                  <a:gd name="T24" fmla="*/ 21 w 96"/>
                  <a:gd name="T25" fmla="*/ 40 h 96"/>
                  <a:gd name="T26" fmla="*/ 20 w 96"/>
                  <a:gd name="T27" fmla="*/ 44 h 96"/>
                  <a:gd name="T28" fmla="*/ 19 w 96"/>
                  <a:gd name="T29" fmla="*/ 48 h 96"/>
                  <a:gd name="T30" fmla="*/ 20 w 96"/>
                  <a:gd name="T31" fmla="*/ 53 h 96"/>
                  <a:gd name="T32" fmla="*/ 22 w 96"/>
                  <a:gd name="T33" fmla="*/ 57 h 96"/>
                  <a:gd name="T34" fmla="*/ 24 w 96"/>
                  <a:gd name="T35" fmla="*/ 59 h 96"/>
                  <a:gd name="T36" fmla="*/ 27 w 96"/>
                  <a:gd name="T37" fmla="*/ 60 h 96"/>
                  <a:gd name="T38" fmla="*/ 30 w 96"/>
                  <a:gd name="T39" fmla="*/ 60 h 96"/>
                  <a:gd name="T40" fmla="*/ 33 w 96"/>
                  <a:gd name="T41" fmla="*/ 57 h 96"/>
                  <a:gd name="T42" fmla="*/ 35 w 96"/>
                  <a:gd name="T43" fmla="*/ 54 h 96"/>
                  <a:gd name="T44" fmla="*/ 35 w 96"/>
                  <a:gd name="T45" fmla="*/ 48 h 96"/>
                  <a:gd name="T46" fmla="*/ 35 w 96"/>
                  <a:gd name="T47" fmla="*/ 43 h 96"/>
                  <a:gd name="T48" fmla="*/ 56 w 96"/>
                  <a:gd name="T49" fmla="*/ 96 h 96"/>
                  <a:gd name="T50" fmla="*/ 0 w 96"/>
                  <a:gd name="T51" fmla="*/ 13 h 96"/>
                  <a:gd name="T52" fmla="*/ 44 w 96"/>
                  <a:gd name="T53" fmla="*/ 48 h 96"/>
                  <a:gd name="T54" fmla="*/ 43 w 96"/>
                  <a:gd name="T55" fmla="*/ 39 h 96"/>
                  <a:gd name="T56" fmla="*/ 39 w 96"/>
                  <a:gd name="T57" fmla="*/ 33 h 96"/>
                  <a:gd name="T58" fmla="*/ 34 w 96"/>
                  <a:gd name="T59" fmla="*/ 29 h 96"/>
                  <a:gd name="T60" fmla="*/ 27 w 96"/>
                  <a:gd name="T61" fmla="*/ 28 h 96"/>
                  <a:gd name="T62" fmla="*/ 21 w 96"/>
                  <a:gd name="T63" fmla="*/ 30 h 96"/>
                  <a:gd name="T64" fmla="*/ 16 w 96"/>
                  <a:gd name="T65" fmla="*/ 34 h 96"/>
                  <a:gd name="T66" fmla="*/ 13 w 96"/>
                  <a:gd name="T67" fmla="*/ 41 h 96"/>
                  <a:gd name="T68" fmla="*/ 12 w 96"/>
                  <a:gd name="T69" fmla="*/ 49 h 96"/>
                  <a:gd name="T70" fmla="*/ 13 w 96"/>
                  <a:gd name="T71" fmla="*/ 56 h 96"/>
                  <a:gd name="T72" fmla="*/ 16 w 96"/>
                  <a:gd name="T73" fmla="*/ 62 h 96"/>
                  <a:gd name="T74" fmla="*/ 21 w 96"/>
                  <a:gd name="T75" fmla="*/ 66 h 96"/>
                  <a:gd name="T76" fmla="*/ 27 w 96"/>
                  <a:gd name="T77" fmla="*/ 68 h 96"/>
                  <a:gd name="T78" fmla="*/ 34 w 96"/>
                  <a:gd name="T79" fmla="*/ 67 h 96"/>
                  <a:gd name="T80" fmla="*/ 39 w 96"/>
                  <a:gd name="T81" fmla="*/ 63 h 96"/>
                  <a:gd name="T82" fmla="*/ 43 w 96"/>
                  <a:gd name="T83" fmla="*/ 57 h 96"/>
                  <a:gd name="T84" fmla="*/ 44 w 96"/>
                  <a:gd name="T85" fmla="*/ 4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96">
                    <a:moveTo>
                      <a:pt x="96" y="36"/>
                    </a:moveTo>
                    <a:cubicBezTo>
                      <a:pt x="96" y="72"/>
                      <a:pt x="96" y="72"/>
                      <a:pt x="96" y="72"/>
                    </a:cubicBezTo>
                    <a:cubicBezTo>
                      <a:pt x="96" y="74"/>
                      <a:pt x="94" y="76"/>
                      <a:pt x="92" y="76"/>
                    </a:cubicBezTo>
                    <a:cubicBezTo>
                      <a:pt x="60" y="76"/>
                      <a:pt x="60" y="76"/>
                      <a:pt x="60" y="76"/>
                    </a:cubicBezTo>
                    <a:cubicBezTo>
                      <a:pt x="60" y="48"/>
                      <a:pt x="60" y="48"/>
                      <a:pt x="60" y="48"/>
                    </a:cubicBezTo>
                    <a:cubicBezTo>
                      <a:pt x="70" y="57"/>
                      <a:pt x="70" y="57"/>
                      <a:pt x="70" y="57"/>
                    </a:cubicBezTo>
                    <a:cubicBezTo>
                      <a:pt x="71" y="57"/>
                      <a:pt x="71" y="57"/>
                      <a:pt x="72" y="57"/>
                    </a:cubicBezTo>
                    <a:cubicBezTo>
                      <a:pt x="73" y="57"/>
                      <a:pt x="73" y="57"/>
                      <a:pt x="74" y="57"/>
                    </a:cubicBezTo>
                    <a:lnTo>
                      <a:pt x="96" y="36"/>
                    </a:lnTo>
                    <a:close/>
                    <a:moveTo>
                      <a:pt x="72" y="50"/>
                    </a:moveTo>
                    <a:cubicBezTo>
                      <a:pt x="96" y="28"/>
                      <a:pt x="96" y="28"/>
                      <a:pt x="96" y="28"/>
                    </a:cubicBezTo>
                    <a:cubicBezTo>
                      <a:pt x="96" y="26"/>
                      <a:pt x="94" y="24"/>
                      <a:pt x="92" y="24"/>
                    </a:cubicBezTo>
                    <a:cubicBezTo>
                      <a:pt x="60" y="24"/>
                      <a:pt x="60" y="24"/>
                      <a:pt x="60" y="24"/>
                    </a:cubicBezTo>
                    <a:cubicBezTo>
                      <a:pt x="60" y="41"/>
                      <a:pt x="60" y="41"/>
                      <a:pt x="60" y="41"/>
                    </a:cubicBezTo>
                    <a:lnTo>
                      <a:pt x="72" y="50"/>
                    </a:lnTo>
                    <a:close/>
                    <a:moveTo>
                      <a:pt x="35" y="43"/>
                    </a:moveTo>
                    <a:cubicBezTo>
                      <a:pt x="34" y="42"/>
                      <a:pt x="34" y="42"/>
                      <a:pt x="34" y="41"/>
                    </a:cubicBezTo>
                    <a:cubicBezTo>
                      <a:pt x="34" y="40"/>
                      <a:pt x="33" y="40"/>
                      <a:pt x="33" y="39"/>
                    </a:cubicBezTo>
                    <a:cubicBezTo>
                      <a:pt x="33" y="39"/>
                      <a:pt x="32" y="38"/>
                      <a:pt x="32" y="38"/>
                    </a:cubicBezTo>
                    <a:cubicBezTo>
                      <a:pt x="31" y="37"/>
                      <a:pt x="31" y="37"/>
                      <a:pt x="30" y="37"/>
                    </a:cubicBezTo>
                    <a:cubicBezTo>
                      <a:pt x="30" y="37"/>
                      <a:pt x="30" y="36"/>
                      <a:pt x="29" y="36"/>
                    </a:cubicBezTo>
                    <a:cubicBezTo>
                      <a:pt x="28" y="36"/>
                      <a:pt x="28" y="36"/>
                      <a:pt x="27" y="36"/>
                    </a:cubicBezTo>
                    <a:cubicBezTo>
                      <a:pt x="27" y="36"/>
                      <a:pt x="26" y="36"/>
                      <a:pt x="25" y="36"/>
                    </a:cubicBezTo>
                    <a:cubicBezTo>
                      <a:pt x="25" y="37"/>
                      <a:pt x="24" y="37"/>
                      <a:pt x="24" y="37"/>
                    </a:cubicBezTo>
                    <a:cubicBezTo>
                      <a:pt x="23" y="37"/>
                      <a:pt x="23" y="38"/>
                      <a:pt x="23" y="38"/>
                    </a:cubicBezTo>
                    <a:cubicBezTo>
                      <a:pt x="22" y="39"/>
                      <a:pt x="22" y="39"/>
                      <a:pt x="21" y="40"/>
                    </a:cubicBezTo>
                    <a:cubicBezTo>
                      <a:pt x="21" y="40"/>
                      <a:pt x="21" y="41"/>
                      <a:pt x="20" y="42"/>
                    </a:cubicBezTo>
                    <a:cubicBezTo>
                      <a:pt x="20" y="42"/>
                      <a:pt x="20" y="43"/>
                      <a:pt x="20" y="44"/>
                    </a:cubicBezTo>
                    <a:cubicBezTo>
                      <a:pt x="20" y="44"/>
                      <a:pt x="20" y="45"/>
                      <a:pt x="19" y="46"/>
                    </a:cubicBezTo>
                    <a:cubicBezTo>
                      <a:pt x="19" y="47"/>
                      <a:pt x="19" y="47"/>
                      <a:pt x="19" y="48"/>
                    </a:cubicBezTo>
                    <a:cubicBezTo>
                      <a:pt x="19" y="49"/>
                      <a:pt x="19" y="50"/>
                      <a:pt x="20" y="51"/>
                    </a:cubicBezTo>
                    <a:cubicBezTo>
                      <a:pt x="20" y="52"/>
                      <a:pt x="20" y="52"/>
                      <a:pt x="20" y="53"/>
                    </a:cubicBezTo>
                    <a:cubicBezTo>
                      <a:pt x="20" y="54"/>
                      <a:pt x="20" y="55"/>
                      <a:pt x="21" y="55"/>
                    </a:cubicBezTo>
                    <a:cubicBezTo>
                      <a:pt x="21" y="56"/>
                      <a:pt x="21" y="56"/>
                      <a:pt x="22" y="57"/>
                    </a:cubicBezTo>
                    <a:cubicBezTo>
                      <a:pt x="22" y="58"/>
                      <a:pt x="22" y="58"/>
                      <a:pt x="23" y="58"/>
                    </a:cubicBezTo>
                    <a:cubicBezTo>
                      <a:pt x="23" y="59"/>
                      <a:pt x="24" y="59"/>
                      <a:pt x="24" y="59"/>
                    </a:cubicBezTo>
                    <a:cubicBezTo>
                      <a:pt x="24" y="60"/>
                      <a:pt x="25" y="60"/>
                      <a:pt x="25" y="60"/>
                    </a:cubicBezTo>
                    <a:cubicBezTo>
                      <a:pt x="26" y="60"/>
                      <a:pt x="27" y="60"/>
                      <a:pt x="27" y="60"/>
                    </a:cubicBezTo>
                    <a:cubicBezTo>
                      <a:pt x="28" y="60"/>
                      <a:pt x="28" y="60"/>
                      <a:pt x="29" y="60"/>
                    </a:cubicBezTo>
                    <a:cubicBezTo>
                      <a:pt x="29" y="60"/>
                      <a:pt x="30" y="60"/>
                      <a:pt x="30" y="60"/>
                    </a:cubicBezTo>
                    <a:cubicBezTo>
                      <a:pt x="31" y="59"/>
                      <a:pt x="31" y="59"/>
                      <a:pt x="32" y="59"/>
                    </a:cubicBezTo>
                    <a:cubicBezTo>
                      <a:pt x="32" y="58"/>
                      <a:pt x="32" y="58"/>
                      <a:pt x="33" y="57"/>
                    </a:cubicBezTo>
                    <a:cubicBezTo>
                      <a:pt x="33" y="57"/>
                      <a:pt x="34" y="56"/>
                      <a:pt x="34" y="56"/>
                    </a:cubicBezTo>
                    <a:cubicBezTo>
                      <a:pt x="34" y="55"/>
                      <a:pt x="34" y="54"/>
                      <a:pt x="35" y="54"/>
                    </a:cubicBezTo>
                    <a:cubicBezTo>
                      <a:pt x="35" y="53"/>
                      <a:pt x="35" y="52"/>
                      <a:pt x="35" y="51"/>
                    </a:cubicBezTo>
                    <a:cubicBezTo>
                      <a:pt x="35" y="50"/>
                      <a:pt x="35" y="49"/>
                      <a:pt x="35" y="48"/>
                    </a:cubicBezTo>
                    <a:cubicBezTo>
                      <a:pt x="35" y="47"/>
                      <a:pt x="35" y="46"/>
                      <a:pt x="35" y="46"/>
                    </a:cubicBezTo>
                    <a:cubicBezTo>
                      <a:pt x="35" y="45"/>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3" y="42"/>
                      <a:pt x="43" y="41"/>
                      <a:pt x="43" y="39"/>
                    </a:cubicBezTo>
                    <a:cubicBezTo>
                      <a:pt x="42" y="38"/>
                      <a:pt x="42" y="37"/>
                      <a:pt x="41" y="36"/>
                    </a:cubicBezTo>
                    <a:cubicBezTo>
                      <a:pt x="41" y="35"/>
                      <a:pt x="40" y="34"/>
                      <a:pt x="39" y="33"/>
                    </a:cubicBezTo>
                    <a:cubicBezTo>
                      <a:pt x="38" y="32"/>
                      <a:pt x="38" y="31"/>
                      <a:pt x="37" y="31"/>
                    </a:cubicBezTo>
                    <a:cubicBezTo>
                      <a:pt x="36" y="30"/>
                      <a:pt x="35" y="30"/>
                      <a:pt x="34" y="29"/>
                    </a:cubicBezTo>
                    <a:cubicBezTo>
                      <a:pt x="33" y="29"/>
                      <a:pt x="32" y="29"/>
                      <a:pt x="31" y="28"/>
                    </a:cubicBezTo>
                    <a:cubicBezTo>
                      <a:pt x="30" y="28"/>
                      <a:pt x="29" y="28"/>
                      <a:pt x="27" y="28"/>
                    </a:cubicBezTo>
                    <a:cubicBezTo>
                      <a:pt x="26" y="28"/>
                      <a:pt x="25" y="28"/>
                      <a:pt x="24" y="29"/>
                    </a:cubicBezTo>
                    <a:cubicBezTo>
                      <a:pt x="23" y="29"/>
                      <a:pt x="22" y="29"/>
                      <a:pt x="21" y="30"/>
                    </a:cubicBezTo>
                    <a:cubicBezTo>
                      <a:pt x="20" y="31"/>
                      <a:pt x="19" y="31"/>
                      <a:pt x="18" y="32"/>
                    </a:cubicBezTo>
                    <a:cubicBezTo>
                      <a:pt x="17" y="33"/>
                      <a:pt x="17" y="34"/>
                      <a:pt x="16" y="34"/>
                    </a:cubicBezTo>
                    <a:cubicBezTo>
                      <a:pt x="15" y="35"/>
                      <a:pt x="15" y="36"/>
                      <a:pt x="14" y="37"/>
                    </a:cubicBezTo>
                    <a:cubicBezTo>
                      <a:pt x="14" y="39"/>
                      <a:pt x="13" y="40"/>
                      <a:pt x="13" y="41"/>
                    </a:cubicBezTo>
                    <a:cubicBezTo>
                      <a:pt x="13" y="42"/>
                      <a:pt x="12" y="43"/>
                      <a:pt x="12" y="45"/>
                    </a:cubicBezTo>
                    <a:cubicBezTo>
                      <a:pt x="12" y="46"/>
                      <a:pt x="12" y="47"/>
                      <a:pt x="12" y="49"/>
                    </a:cubicBezTo>
                    <a:cubicBezTo>
                      <a:pt x="12" y="50"/>
                      <a:pt x="12" y="51"/>
                      <a:pt x="12" y="53"/>
                    </a:cubicBezTo>
                    <a:cubicBezTo>
                      <a:pt x="12" y="54"/>
                      <a:pt x="13" y="55"/>
                      <a:pt x="13" y="56"/>
                    </a:cubicBezTo>
                    <a:cubicBezTo>
                      <a:pt x="13" y="57"/>
                      <a:pt x="14" y="58"/>
                      <a:pt x="14" y="59"/>
                    </a:cubicBezTo>
                    <a:cubicBezTo>
                      <a:pt x="15" y="60"/>
                      <a:pt x="15" y="61"/>
                      <a:pt x="16" y="62"/>
                    </a:cubicBezTo>
                    <a:cubicBezTo>
                      <a:pt x="17" y="63"/>
                      <a:pt x="17" y="64"/>
                      <a:pt x="18" y="65"/>
                    </a:cubicBezTo>
                    <a:cubicBezTo>
                      <a:pt x="19" y="65"/>
                      <a:pt x="20" y="66"/>
                      <a:pt x="21" y="66"/>
                    </a:cubicBezTo>
                    <a:cubicBezTo>
                      <a:pt x="22" y="67"/>
                      <a:pt x="23" y="67"/>
                      <a:pt x="24" y="68"/>
                    </a:cubicBezTo>
                    <a:cubicBezTo>
                      <a:pt x="25" y="68"/>
                      <a:pt x="26" y="68"/>
                      <a:pt x="27" y="68"/>
                    </a:cubicBezTo>
                    <a:cubicBezTo>
                      <a:pt x="28" y="68"/>
                      <a:pt x="29" y="68"/>
                      <a:pt x="30" y="68"/>
                    </a:cubicBezTo>
                    <a:cubicBezTo>
                      <a:pt x="31" y="68"/>
                      <a:pt x="33" y="68"/>
                      <a:pt x="34" y="67"/>
                    </a:cubicBezTo>
                    <a:cubicBezTo>
                      <a:pt x="35" y="67"/>
                      <a:pt x="36" y="66"/>
                      <a:pt x="36" y="66"/>
                    </a:cubicBezTo>
                    <a:cubicBezTo>
                      <a:pt x="37" y="65"/>
                      <a:pt x="38" y="64"/>
                      <a:pt x="39" y="63"/>
                    </a:cubicBezTo>
                    <a:cubicBezTo>
                      <a:pt x="40" y="62"/>
                      <a:pt x="40" y="61"/>
                      <a:pt x="41" y="60"/>
                    </a:cubicBezTo>
                    <a:cubicBezTo>
                      <a:pt x="42" y="59"/>
                      <a:pt x="42" y="58"/>
                      <a:pt x="43" y="57"/>
                    </a:cubicBezTo>
                    <a:cubicBezTo>
                      <a:pt x="43" y="55"/>
                      <a:pt x="43" y="54"/>
                      <a:pt x="44" y="52"/>
                    </a:cubicBezTo>
                    <a:cubicBezTo>
                      <a:pt x="44" y="51"/>
                      <a:pt x="44" y="49"/>
                      <a:pt x="44" y="48"/>
                    </a:cubicBez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sp>
            <p:nvSpPr>
              <p:cNvPr id="85" name="Freeform 84"/>
              <p:cNvSpPr>
                <a:spLocks noChangeAspect="1" noEditPoints="1"/>
              </p:cNvSpPr>
              <p:nvPr/>
            </p:nvSpPr>
            <p:spPr bwMode="auto">
              <a:xfrm>
                <a:off x="6792353" y="4055118"/>
                <a:ext cx="502920" cy="507351"/>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grpSp>
            <p:nvGrpSpPr>
              <p:cNvPr id="86" name="Group 85"/>
              <p:cNvGrpSpPr/>
              <p:nvPr/>
            </p:nvGrpSpPr>
            <p:grpSpPr>
              <a:xfrm>
                <a:off x="7122344" y="3062394"/>
                <a:ext cx="722852" cy="663801"/>
                <a:chOff x="6929441" y="2984170"/>
                <a:chExt cx="839588" cy="771001"/>
              </a:xfrm>
            </p:grpSpPr>
            <p:sp>
              <p:nvSpPr>
                <p:cNvPr id="87" name="Freeform 86"/>
                <p:cNvSpPr>
                  <a:spLocks noChangeAspect="1" noEditPoints="1"/>
                </p:cNvSpPr>
                <p:nvPr/>
              </p:nvSpPr>
              <p:spPr bwMode="auto">
                <a:xfrm>
                  <a:off x="6937393" y="2984170"/>
                  <a:ext cx="346677" cy="365760"/>
                </a:xfrm>
                <a:custGeom>
                  <a:avLst/>
                  <a:gdLst>
                    <a:gd name="T0" fmla="*/ 92 w 92"/>
                    <a:gd name="T1" fmla="*/ 80 h 96"/>
                    <a:gd name="T2" fmla="*/ 60 w 92"/>
                    <a:gd name="T3" fmla="*/ 84 h 96"/>
                    <a:gd name="T4" fmla="*/ 84 w 92"/>
                    <a:gd name="T5" fmla="*/ 72 h 96"/>
                    <a:gd name="T6" fmla="*/ 60 w 92"/>
                    <a:gd name="T7" fmla="*/ 68 h 96"/>
                    <a:gd name="T8" fmla="*/ 84 w 92"/>
                    <a:gd name="T9" fmla="*/ 60 h 96"/>
                    <a:gd name="T10" fmla="*/ 60 w 92"/>
                    <a:gd name="T11" fmla="*/ 56 h 96"/>
                    <a:gd name="T12" fmla="*/ 84 w 92"/>
                    <a:gd name="T13" fmla="*/ 48 h 96"/>
                    <a:gd name="T14" fmla="*/ 60 w 92"/>
                    <a:gd name="T15" fmla="*/ 44 h 96"/>
                    <a:gd name="T16" fmla="*/ 84 w 92"/>
                    <a:gd name="T17" fmla="*/ 36 h 96"/>
                    <a:gd name="T18" fmla="*/ 60 w 92"/>
                    <a:gd name="T19" fmla="*/ 32 h 96"/>
                    <a:gd name="T20" fmla="*/ 84 w 92"/>
                    <a:gd name="T21" fmla="*/ 24 h 96"/>
                    <a:gd name="T22" fmla="*/ 60 w 92"/>
                    <a:gd name="T23" fmla="*/ 20 h 96"/>
                    <a:gd name="T24" fmla="*/ 88 w 92"/>
                    <a:gd name="T25" fmla="*/ 12 h 96"/>
                    <a:gd name="T26" fmla="*/ 56 w 92"/>
                    <a:gd name="T27" fmla="*/ 0 h 96"/>
                    <a:gd name="T28" fmla="*/ 0 w 92"/>
                    <a:gd name="T29" fmla="*/ 83 h 96"/>
                    <a:gd name="T30" fmla="*/ 56 w 92"/>
                    <a:gd name="T31" fmla="*/ 0 h 96"/>
                    <a:gd name="T32" fmla="*/ 41 w 92"/>
                    <a:gd name="T33" fmla="*/ 28 h 96"/>
                    <a:gd name="T34" fmla="*/ 37 w 92"/>
                    <a:gd name="T35" fmla="*/ 53 h 96"/>
                    <a:gd name="T36" fmla="*/ 36 w 92"/>
                    <a:gd name="T37" fmla="*/ 55 h 96"/>
                    <a:gd name="T38" fmla="*/ 36 w 92"/>
                    <a:gd name="T39" fmla="*/ 56 h 96"/>
                    <a:gd name="T40" fmla="*/ 36 w 92"/>
                    <a:gd name="T41" fmla="*/ 54 h 96"/>
                    <a:gd name="T42" fmla="*/ 36 w 92"/>
                    <a:gd name="T43" fmla="*/ 52 h 96"/>
                    <a:gd name="T44" fmla="*/ 24 w 92"/>
                    <a:gd name="T45" fmla="*/ 29 h 96"/>
                    <a:gd name="T46" fmla="*/ 19 w 92"/>
                    <a:gd name="T47" fmla="*/ 52 h 96"/>
                    <a:gd name="T48" fmla="*/ 19 w 92"/>
                    <a:gd name="T49" fmla="*/ 54 h 96"/>
                    <a:gd name="T50" fmla="*/ 19 w 92"/>
                    <a:gd name="T51" fmla="*/ 55 h 96"/>
                    <a:gd name="T52" fmla="*/ 18 w 92"/>
                    <a:gd name="T53" fmla="*/ 53 h 96"/>
                    <a:gd name="T54" fmla="*/ 18 w 92"/>
                    <a:gd name="T55" fmla="*/ 51 h 96"/>
                    <a:gd name="T56" fmla="*/ 8 w 92"/>
                    <a:gd name="T57" fmla="*/ 30 h 96"/>
                    <a:gd name="T58" fmla="*/ 22 w 92"/>
                    <a:gd name="T59" fmla="*/ 63 h 96"/>
                    <a:gd name="T60" fmla="*/ 27 w 92"/>
                    <a:gd name="T61" fmla="*/ 40 h 96"/>
                    <a:gd name="T62" fmla="*/ 27 w 92"/>
                    <a:gd name="T63" fmla="*/ 38 h 96"/>
                    <a:gd name="T64" fmla="*/ 27 w 92"/>
                    <a:gd name="T65" fmla="*/ 37 h 96"/>
                    <a:gd name="T66" fmla="*/ 27 w 92"/>
                    <a:gd name="T67" fmla="*/ 39 h 96"/>
                    <a:gd name="T68" fmla="*/ 28 w 92"/>
                    <a:gd name="T69" fmla="*/ 41 h 96"/>
                    <a:gd name="T70" fmla="*/ 40 w 92"/>
                    <a:gd name="T71" fmla="*/ 6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96">
                      <a:moveTo>
                        <a:pt x="92" y="16"/>
                      </a:moveTo>
                      <a:cubicBezTo>
                        <a:pt x="92" y="80"/>
                        <a:pt x="92" y="80"/>
                        <a:pt x="92" y="80"/>
                      </a:cubicBezTo>
                      <a:cubicBezTo>
                        <a:pt x="92" y="82"/>
                        <a:pt x="91"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1" y="12"/>
                        <a:pt x="92" y="13"/>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1" y="28"/>
                        <a:pt x="41" y="28"/>
                        <a:pt x="41" y="28"/>
                      </a:cubicBezTo>
                      <a:cubicBezTo>
                        <a:pt x="37" y="52"/>
                        <a:pt x="37" y="52"/>
                        <a:pt x="37" y="52"/>
                      </a:cubicBezTo>
                      <a:cubicBezTo>
                        <a:pt x="37" y="52"/>
                        <a:pt x="37" y="52"/>
                        <a:pt x="37" y="53"/>
                      </a:cubicBezTo>
                      <a:cubicBezTo>
                        <a:pt x="37" y="53"/>
                        <a:pt x="37" y="53"/>
                        <a:pt x="37" y="54"/>
                      </a:cubicBezTo>
                      <a:cubicBezTo>
                        <a:pt x="36" y="54"/>
                        <a:pt x="36" y="54"/>
                        <a:pt x="36" y="55"/>
                      </a:cubicBezTo>
                      <a:cubicBezTo>
                        <a:pt x="36" y="55"/>
                        <a:pt x="36" y="55"/>
                        <a:pt x="36" y="56"/>
                      </a:cubicBezTo>
                      <a:cubicBezTo>
                        <a:pt x="36" y="56"/>
                        <a:pt x="36" y="56"/>
                        <a:pt x="36" y="56"/>
                      </a:cubicBezTo>
                      <a:cubicBezTo>
                        <a:pt x="36" y="55"/>
                        <a:pt x="36" y="55"/>
                        <a:pt x="36" y="55"/>
                      </a:cubicBezTo>
                      <a:cubicBezTo>
                        <a:pt x="36" y="54"/>
                        <a:pt x="36" y="54"/>
                        <a:pt x="36" y="54"/>
                      </a:cubicBezTo>
                      <a:cubicBezTo>
                        <a:pt x="36" y="53"/>
                        <a:pt x="36" y="53"/>
                        <a:pt x="36" y="53"/>
                      </a:cubicBezTo>
                      <a:cubicBezTo>
                        <a:pt x="36" y="52"/>
                        <a:pt x="36" y="52"/>
                        <a:pt x="36" y="52"/>
                      </a:cubicBezTo>
                      <a:cubicBezTo>
                        <a:pt x="31" y="29"/>
                        <a:pt x="31" y="29"/>
                        <a:pt x="31" y="29"/>
                      </a:cubicBezTo>
                      <a:cubicBezTo>
                        <a:pt x="24" y="29"/>
                        <a:pt x="24" y="29"/>
                        <a:pt x="24" y="29"/>
                      </a:cubicBezTo>
                      <a:cubicBezTo>
                        <a:pt x="19" y="51"/>
                        <a:pt x="19" y="51"/>
                        <a:pt x="19" y="51"/>
                      </a:cubicBezTo>
                      <a:cubicBezTo>
                        <a:pt x="19" y="52"/>
                        <a:pt x="19" y="52"/>
                        <a:pt x="19" y="52"/>
                      </a:cubicBezTo>
                      <a:cubicBezTo>
                        <a:pt x="19" y="53"/>
                        <a:pt x="19" y="53"/>
                        <a:pt x="19" y="53"/>
                      </a:cubicBezTo>
                      <a:cubicBezTo>
                        <a:pt x="19" y="54"/>
                        <a:pt x="19" y="54"/>
                        <a:pt x="19" y="54"/>
                      </a:cubicBezTo>
                      <a:cubicBezTo>
                        <a:pt x="19" y="55"/>
                        <a:pt x="19" y="55"/>
                        <a:pt x="19" y="55"/>
                      </a:cubicBezTo>
                      <a:cubicBezTo>
                        <a:pt x="19" y="55"/>
                        <a:pt x="19" y="55"/>
                        <a:pt x="19" y="55"/>
                      </a:cubicBezTo>
                      <a:cubicBezTo>
                        <a:pt x="19" y="55"/>
                        <a:pt x="18" y="54"/>
                        <a:pt x="18" y="54"/>
                      </a:cubicBezTo>
                      <a:cubicBezTo>
                        <a:pt x="18" y="54"/>
                        <a:pt x="18" y="53"/>
                        <a:pt x="18" y="53"/>
                      </a:cubicBezTo>
                      <a:cubicBezTo>
                        <a:pt x="18" y="53"/>
                        <a:pt x="18" y="52"/>
                        <a:pt x="18" y="52"/>
                      </a:cubicBezTo>
                      <a:cubicBezTo>
                        <a:pt x="18" y="52"/>
                        <a:pt x="18" y="52"/>
                        <a:pt x="18" y="51"/>
                      </a:cubicBezTo>
                      <a:cubicBezTo>
                        <a:pt x="15" y="30"/>
                        <a:pt x="15" y="30"/>
                        <a:pt x="15" y="30"/>
                      </a:cubicBezTo>
                      <a:cubicBezTo>
                        <a:pt x="8" y="30"/>
                        <a:pt x="8" y="30"/>
                        <a:pt x="8" y="30"/>
                      </a:cubicBezTo>
                      <a:cubicBezTo>
                        <a:pt x="15" y="62"/>
                        <a:pt x="15" y="62"/>
                        <a:pt x="15" y="62"/>
                      </a:cubicBezTo>
                      <a:cubicBezTo>
                        <a:pt x="22" y="63"/>
                        <a:pt x="22" y="63"/>
                        <a:pt x="22" y="63"/>
                      </a:cubicBezTo>
                      <a:cubicBezTo>
                        <a:pt x="27" y="41"/>
                        <a:pt x="27" y="41"/>
                        <a:pt x="27" y="41"/>
                      </a:cubicBezTo>
                      <a:cubicBezTo>
                        <a:pt x="27" y="41"/>
                        <a:pt x="27" y="41"/>
                        <a:pt x="27" y="40"/>
                      </a:cubicBezTo>
                      <a:cubicBezTo>
                        <a:pt x="27" y="40"/>
                        <a:pt x="27" y="40"/>
                        <a:pt x="27" y="39"/>
                      </a:cubicBezTo>
                      <a:cubicBezTo>
                        <a:pt x="27" y="39"/>
                        <a:pt x="27" y="39"/>
                        <a:pt x="27" y="38"/>
                      </a:cubicBezTo>
                      <a:cubicBezTo>
                        <a:pt x="27" y="38"/>
                        <a:pt x="27" y="38"/>
                        <a:pt x="27" y="37"/>
                      </a:cubicBezTo>
                      <a:cubicBezTo>
                        <a:pt x="27" y="37"/>
                        <a:pt x="27" y="37"/>
                        <a:pt x="27" y="37"/>
                      </a:cubicBezTo>
                      <a:cubicBezTo>
                        <a:pt x="27" y="38"/>
                        <a:pt x="27" y="38"/>
                        <a:pt x="27" y="38"/>
                      </a:cubicBezTo>
                      <a:cubicBezTo>
                        <a:pt x="27" y="39"/>
                        <a:pt x="27" y="39"/>
                        <a:pt x="27" y="39"/>
                      </a:cubicBezTo>
                      <a:cubicBezTo>
                        <a:pt x="27" y="40"/>
                        <a:pt x="27" y="40"/>
                        <a:pt x="27" y="40"/>
                      </a:cubicBezTo>
                      <a:cubicBezTo>
                        <a:pt x="27" y="41"/>
                        <a:pt x="28" y="41"/>
                        <a:pt x="28" y="41"/>
                      </a:cubicBezTo>
                      <a:cubicBezTo>
                        <a:pt x="32" y="63"/>
                        <a:pt x="32" y="63"/>
                        <a:pt x="32" y="63"/>
                      </a:cubicBezTo>
                      <a:cubicBezTo>
                        <a:pt x="40" y="64"/>
                        <a:pt x="40" y="64"/>
                        <a:pt x="40" y="64"/>
                      </a:cubicBezTo>
                      <a:lnTo>
                        <a:pt x="48" y="2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sp>
              <p:nvSpPr>
                <p:cNvPr id="88" name="Freeform 87"/>
                <p:cNvSpPr>
                  <a:spLocks noChangeAspect="1" noEditPoints="1"/>
                </p:cNvSpPr>
                <p:nvPr/>
              </p:nvSpPr>
              <p:spPr bwMode="auto">
                <a:xfrm>
                  <a:off x="6929441" y="3389411"/>
                  <a:ext cx="362580" cy="365760"/>
                </a:xfrm>
                <a:custGeom>
                  <a:avLst/>
                  <a:gdLst>
                    <a:gd name="T0" fmla="*/ 92 w 96"/>
                    <a:gd name="T1" fmla="*/ 12 h 96"/>
                    <a:gd name="T2" fmla="*/ 60 w 96"/>
                    <a:gd name="T3" fmla="*/ 12 h 96"/>
                    <a:gd name="T4" fmla="*/ 60 w 96"/>
                    <a:gd name="T5" fmla="*/ 60 h 96"/>
                    <a:gd name="T6" fmla="*/ 84 w 96"/>
                    <a:gd name="T7" fmla="*/ 60 h 96"/>
                    <a:gd name="T8" fmla="*/ 84 w 96"/>
                    <a:gd name="T9" fmla="*/ 64 h 96"/>
                    <a:gd name="T10" fmla="*/ 60 w 96"/>
                    <a:gd name="T11" fmla="*/ 64 h 96"/>
                    <a:gd name="T12" fmla="*/ 60 w 96"/>
                    <a:gd name="T13" fmla="*/ 72 h 96"/>
                    <a:gd name="T14" fmla="*/ 84 w 96"/>
                    <a:gd name="T15" fmla="*/ 72 h 96"/>
                    <a:gd name="T16" fmla="*/ 84 w 96"/>
                    <a:gd name="T17" fmla="*/ 76 h 96"/>
                    <a:gd name="T18" fmla="*/ 60 w 96"/>
                    <a:gd name="T19" fmla="*/ 76 h 96"/>
                    <a:gd name="T20" fmla="*/ 60 w 96"/>
                    <a:gd name="T21" fmla="*/ 84 h 96"/>
                    <a:gd name="T22" fmla="*/ 92 w 96"/>
                    <a:gd name="T23" fmla="*/ 84 h 96"/>
                    <a:gd name="T24" fmla="*/ 96 w 96"/>
                    <a:gd name="T25" fmla="*/ 80 h 96"/>
                    <a:gd name="T26" fmla="*/ 96 w 96"/>
                    <a:gd name="T27" fmla="*/ 16 h 96"/>
                    <a:gd name="T28" fmla="*/ 92 w 96"/>
                    <a:gd name="T29" fmla="*/ 12 h 96"/>
                    <a:gd name="T30" fmla="*/ 66 w 96"/>
                    <a:gd name="T31" fmla="*/ 52 h 96"/>
                    <a:gd name="T32" fmla="*/ 60 w 96"/>
                    <a:gd name="T33" fmla="*/ 50 h 96"/>
                    <a:gd name="T34" fmla="*/ 60 w 96"/>
                    <a:gd name="T35" fmla="*/ 30 h 96"/>
                    <a:gd name="T36" fmla="*/ 68 w 96"/>
                    <a:gd name="T37" fmla="*/ 28 h 96"/>
                    <a:gd name="T38" fmla="*/ 68 w 96"/>
                    <a:gd name="T39" fmla="*/ 40 h 96"/>
                    <a:gd name="T40" fmla="*/ 79 w 96"/>
                    <a:gd name="T41" fmla="*/ 40 h 96"/>
                    <a:gd name="T42" fmla="*/ 66 w 96"/>
                    <a:gd name="T43" fmla="*/ 52 h 96"/>
                    <a:gd name="T44" fmla="*/ 72 w 96"/>
                    <a:gd name="T45" fmla="*/ 36 h 96"/>
                    <a:gd name="T46" fmla="*/ 72 w 96"/>
                    <a:gd name="T47" fmla="*/ 24 h 96"/>
                    <a:gd name="T48" fmla="*/ 84 w 96"/>
                    <a:gd name="T49" fmla="*/ 36 h 96"/>
                    <a:gd name="T50" fmla="*/ 72 w 96"/>
                    <a:gd name="T51" fmla="*/ 36 h 96"/>
                    <a:gd name="T52" fmla="*/ 32 w 96"/>
                    <a:gd name="T53" fmla="*/ 38 h 96"/>
                    <a:gd name="T54" fmla="*/ 33 w 96"/>
                    <a:gd name="T55" fmla="*/ 41 h 96"/>
                    <a:gd name="T56" fmla="*/ 32 w 96"/>
                    <a:gd name="T57" fmla="*/ 44 h 96"/>
                    <a:gd name="T58" fmla="*/ 31 w 96"/>
                    <a:gd name="T59" fmla="*/ 46 h 96"/>
                    <a:gd name="T60" fmla="*/ 29 w 96"/>
                    <a:gd name="T61" fmla="*/ 47 h 96"/>
                    <a:gd name="T62" fmla="*/ 27 w 96"/>
                    <a:gd name="T63" fmla="*/ 47 h 96"/>
                    <a:gd name="T64" fmla="*/ 24 w 96"/>
                    <a:gd name="T65" fmla="*/ 47 h 96"/>
                    <a:gd name="T66" fmla="*/ 24 w 96"/>
                    <a:gd name="T67" fmla="*/ 47 h 96"/>
                    <a:gd name="T68" fmla="*/ 24 w 96"/>
                    <a:gd name="T69" fmla="*/ 35 h 96"/>
                    <a:gd name="T70" fmla="*/ 27 w 96"/>
                    <a:gd name="T71" fmla="*/ 35 h 96"/>
                    <a:gd name="T72" fmla="*/ 29 w 96"/>
                    <a:gd name="T73" fmla="*/ 35 h 96"/>
                    <a:gd name="T74" fmla="*/ 31 w 96"/>
                    <a:gd name="T75" fmla="*/ 36 h 96"/>
                    <a:gd name="T76" fmla="*/ 32 w 96"/>
                    <a:gd name="T77" fmla="*/ 38 h 96"/>
                    <a:gd name="T78" fmla="*/ 0 w 96"/>
                    <a:gd name="T79" fmla="*/ 13 h 96"/>
                    <a:gd name="T80" fmla="*/ 0 w 96"/>
                    <a:gd name="T81" fmla="*/ 83 h 96"/>
                    <a:gd name="T82" fmla="*/ 56 w 96"/>
                    <a:gd name="T83" fmla="*/ 96 h 96"/>
                    <a:gd name="T84" fmla="*/ 56 w 96"/>
                    <a:gd name="T85" fmla="*/ 0 h 96"/>
                    <a:gd name="T86" fmla="*/ 0 w 96"/>
                    <a:gd name="T87" fmla="*/ 13 h 96"/>
                    <a:gd name="T88" fmla="*/ 41 w 96"/>
                    <a:gd name="T89" fmla="*/ 43 h 96"/>
                    <a:gd name="T90" fmla="*/ 40 w 96"/>
                    <a:gd name="T91" fmla="*/ 46 h 96"/>
                    <a:gd name="T92" fmla="*/ 39 w 96"/>
                    <a:gd name="T93" fmla="*/ 48 h 96"/>
                    <a:gd name="T94" fmla="*/ 38 w 96"/>
                    <a:gd name="T95" fmla="*/ 50 h 96"/>
                    <a:gd name="T96" fmla="*/ 35 w 96"/>
                    <a:gd name="T97" fmla="*/ 52 h 96"/>
                    <a:gd name="T98" fmla="*/ 33 w 96"/>
                    <a:gd name="T99" fmla="*/ 53 h 96"/>
                    <a:gd name="T100" fmla="*/ 30 w 96"/>
                    <a:gd name="T101" fmla="*/ 54 h 96"/>
                    <a:gd name="T102" fmla="*/ 27 w 96"/>
                    <a:gd name="T103" fmla="*/ 54 h 96"/>
                    <a:gd name="T104" fmla="*/ 24 w 96"/>
                    <a:gd name="T105" fmla="*/ 54 h 96"/>
                    <a:gd name="T106" fmla="*/ 24 w 96"/>
                    <a:gd name="T107" fmla="*/ 68 h 96"/>
                    <a:gd name="T108" fmla="*/ 16 w 96"/>
                    <a:gd name="T109" fmla="*/ 67 h 96"/>
                    <a:gd name="T110" fmla="*/ 16 w 96"/>
                    <a:gd name="T111" fmla="*/ 29 h 96"/>
                    <a:gd name="T112" fmla="*/ 28 w 96"/>
                    <a:gd name="T113" fmla="*/ 28 h 96"/>
                    <a:gd name="T114" fmla="*/ 34 w 96"/>
                    <a:gd name="T115" fmla="*/ 29 h 96"/>
                    <a:gd name="T116" fmla="*/ 38 w 96"/>
                    <a:gd name="T117" fmla="*/ 31 h 96"/>
                    <a:gd name="T118" fmla="*/ 41 w 96"/>
                    <a:gd name="T119" fmla="*/ 35 h 96"/>
                    <a:gd name="T120" fmla="*/ 41 w 96"/>
                    <a:gd name="T121" fmla="*/ 40 h 96"/>
                    <a:gd name="T122" fmla="*/ 41 w 96"/>
                    <a:gd name="T123"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92" y="12"/>
                      </a:moveTo>
                      <a:cubicBezTo>
                        <a:pt x="60" y="12"/>
                        <a:pt x="60" y="12"/>
                        <a:pt x="60" y="12"/>
                      </a:cubicBezTo>
                      <a:cubicBezTo>
                        <a:pt x="60" y="60"/>
                        <a:pt x="60" y="60"/>
                        <a:pt x="60" y="60"/>
                      </a:cubicBezTo>
                      <a:cubicBezTo>
                        <a:pt x="84" y="60"/>
                        <a:pt x="84" y="60"/>
                        <a:pt x="84" y="60"/>
                      </a:cubicBezTo>
                      <a:cubicBezTo>
                        <a:pt x="84" y="64"/>
                        <a:pt x="84" y="64"/>
                        <a:pt x="84" y="64"/>
                      </a:cubicBezTo>
                      <a:cubicBezTo>
                        <a:pt x="60" y="64"/>
                        <a:pt x="60" y="64"/>
                        <a:pt x="60" y="64"/>
                      </a:cubicBezTo>
                      <a:cubicBezTo>
                        <a:pt x="60" y="72"/>
                        <a:pt x="60" y="72"/>
                        <a:pt x="60" y="72"/>
                      </a:cubicBezTo>
                      <a:cubicBezTo>
                        <a:pt x="84" y="72"/>
                        <a:pt x="84" y="72"/>
                        <a:pt x="84" y="72"/>
                      </a:cubicBezTo>
                      <a:cubicBezTo>
                        <a:pt x="84" y="76"/>
                        <a:pt x="84" y="76"/>
                        <a:pt x="84"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66" y="52"/>
                      </a:moveTo>
                      <a:cubicBezTo>
                        <a:pt x="64" y="52"/>
                        <a:pt x="62" y="51"/>
                        <a:pt x="60" y="50"/>
                      </a:cubicBezTo>
                      <a:cubicBezTo>
                        <a:pt x="60" y="30"/>
                        <a:pt x="60" y="30"/>
                        <a:pt x="60" y="30"/>
                      </a:cubicBezTo>
                      <a:cubicBezTo>
                        <a:pt x="62" y="29"/>
                        <a:pt x="65" y="28"/>
                        <a:pt x="68" y="28"/>
                      </a:cubicBezTo>
                      <a:cubicBezTo>
                        <a:pt x="68" y="40"/>
                        <a:pt x="68" y="40"/>
                        <a:pt x="68" y="40"/>
                      </a:cubicBezTo>
                      <a:cubicBezTo>
                        <a:pt x="79" y="40"/>
                        <a:pt x="79" y="40"/>
                        <a:pt x="79" y="40"/>
                      </a:cubicBezTo>
                      <a:cubicBezTo>
                        <a:pt x="79" y="47"/>
                        <a:pt x="74" y="52"/>
                        <a:pt x="66" y="52"/>
                      </a:cubicBezTo>
                      <a:close/>
                      <a:moveTo>
                        <a:pt x="72" y="36"/>
                      </a:moveTo>
                      <a:cubicBezTo>
                        <a:pt x="72" y="24"/>
                        <a:pt x="72" y="24"/>
                        <a:pt x="72" y="24"/>
                      </a:cubicBezTo>
                      <a:cubicBezTo>
                        <a:pt x="79" y="24"/>
                        <a:pt x="84" y="29"/>
                        <a:pt x="84" y="36"/>
                      </a:cubicBezTo>
                      <a:lnTo>
                        <a:pt x="72" y="36"/>
                      </a:lnTo>
                      <a:close/>
                      <a:moveTo>
                        <a:pt x="32" y="38"/>
                      </a:moveTo>
                      <a:cubicBezTo>
                        <a:pt x="33" y="39"/>
                        <a:pt x="33" y="40"/>
                        <a:pt x="33" y="41"/>
                      </a:cubicBezTo>
                      <a:cubicBezTo>
                        <a:pt x="33" y="42"/>
                        <a:pt x="33" y="43"/>
                        <a:pt x="32" y="44"/>
                      </a:cubicBezTo>
                      <a:cubicBezTo>
                        <a:pt x="32" y="45"/>
                        <a:pt x="32" y="45"/>
                        <a:pt x="31" y="46"/>
                      </a:cubicBezTo>
                      <a:cubicBezTo>
                        <a:pt x="31" y="46"/>
                        <a:pt x="30" y="47"/>
                        <a:pt x="29" y="47"/>
                      </a:cubicBezTo>
                      <a:cubicBezTo>
                        <a:pt x="29" y="47"/>
                        <a:pt x="28" y="47"/>
                        <a:pt x="27" y="47"/>
                      </a:cubicBezTo>
                      <a:cubicBezTo>
                        <a:pt x="24" y="47"/>
                        <a:pt x="24" y="47"/>
                        <a:pt x="24" y="47"/>
                      </a:cubicBezTo>
                      <a:cubicBezTo>
                        <a:pt x="24" y="47"/>
                        <a:pt x="24" y="47"/>
                        <a:pt x="24" y="47"/>
                      </a:cubicBezTo>
                      <a:cubicBezTo>
                        <a:pt x="24" y="35"/>
                        <a:pt x="24" y="35"/>
                        <a:pt x="24" y="35"/>
                      </a:cubicBezTo>
                      <a:cubicBezTo>
                        <a:pt x="27" y="35"/>
                        <a:pt x="27" y="35"/>
                        <a:pt x="27" y="35"/>
                      </a:cubicBezTo>
                      <a:cubicBezTo>
                        <a:pt x="28" y="35"/>
                        <a:pt x="29" y="35"/>
                        <a:pt x="29" y="35"/>
                      </a:cubicBezTo>
                      <a:cubicBezTo>
                        <a:pt x="30" y="36"/>
                        <a:pt x="31" y="36"/>
                        <a:pt x="31" y="36"/>
                      </a:cubicBezTo>
                      <a:cubicBezTo>
                        <a:pt x="32" y="37"/>
                        <a:pt x="32" y="37"/>
                        <a:pt x="32" y="38"/>
                      </a:cubicBezTo>
                      <a:close/>
                      <a:moveTo>
                        <a:pt x="0" y="13"/>
                      </a:moveTo>
                      <a:cubicBezTo>
                        <a:pt x="0" y="83"/>
                        <a:pt x="0" y="83"/>
                        <a:pt x="0" y="83"/>
                      </a:cubicBezTo>
                      <a:cubicBezTo>
                        <a:pt x="56" y="96"/>
                        <a:pt x="56" y="96"/>
                        <a:pt x="56" y="96"/>
                      </a:cubicBezTo>
                      <a:cubicBezTo>
                        <a:pt x="56" y="0"/>
                        <a:pt x="56" y="0"/>
                        <a:pt x="56" y="0"/>
                      </a:cubicBezTo>
                      <a:lnTo>
                        <a:pt x="0" y="13"/>
                      </a:lnTo>
                      <a:close/>
                      <a:moveTo>
                        <a:pt x="41" y="43"/>
                      </a:moveTo>
                      <a:cubicBezTo>
                        <a:pt x="41" y="44"/>
                        <a:pt x="41" y="45"/>
                        <a:pt x="40" y="46"/>
                      </a:cubicBezTo>
                      <a:cubicBezTo>
                        <a:pt x="40" y="47"/>
                        <a:pt x="40" y="48"/>
                        <a:pt x="39" y="48"/>
                      </a:cubicBezTo>
                      <a:cubicBezTo>
                        <a:pt x="39" y="49"/>
                        <a:pt x="38" y="50"/>
                        <a:pt x="38" y="50"/>
                      </a:cubicBezTo>
                      <a:cubicBezTo>
                        <a:pt x="37" y="51"/>
                        <a:pt x="36" y="52"/>
                        <a:pt x="35" y="52"/>
                      </a:cubicBezTo>
                      <a:cubicBezTo>
                        <a:pt x="35" y="53"/>
                        <a:pt x="34" y="53"/>
                        <a:pt x="33" y="53"/>
                      </a:cubicBezTo>
                      <a:cubicBezTo>
                        <a:pt x="32" y="54"/>
                        <a:pt x="31" y="54"/>
                        <a:pt x="30" y="54"/>
                      </a:cubicBezTo>
                      <a:cubicBezTo>
                        <a:pt x="29" y="54"/>
                        <a:pt x="28" y="54"/>
                        <a:pt x="27" y="54"/>
                      </a:cubicBezTo>
                      <a:cubicBezTo>
                        <a:pt x="24" y="54"/>
                        <a:pt x="24" y="54"/>
                        <a:pt x="24" y="54"/>
                      </a:cubicBezTo>
                      <a:cubicBezTo>
                        <a:pt x="24" y="68"/>
                        <a:pt x="24" y="68"/>
                        <a:pt x="24" y="68"/>
                      </a:cubicBezTo>
                      <a:cubicBezTo>
                        <a:pt x="16" y="67"/>
                        <a:pt x="16" y="67"/>
                        <a:pt x="16" y="67"/>
                      </a:cubicBezTo>
                      <a:cubicBezTo>
                        <a:pt x="16" y="29"/>
                        <a:pt x="16" y="29"/>
                        <a:pt x="16" y="29"/>
                      </a:cubicBezTo>
                      <a:cubicBezTo>
                        <a:pt x="28" y="28"/>
                        <a:pt x="28" y="28"/>
                        <a:pt x="28" y="28"/>
                      </a:cubicBezTo>
                      <a:cubicBezTo>
                        <a:pt x="30" y="28"/>
                        <a:pt x="32" y="28"/>
                        <a:pt x="34" y="29"/>
                      </a:cubicBezTo>
                      <a:cubicBezTo>
                        <a:pt x="35" y="29"/>
                        <a:pt x="37" y="30"/>
                        <a:pt x="38" y="31"/>
                      </a:cubicBezTo>
                      <a:cubicBezTo>
                        <a:pt x="39" y="32"/>
                        <a:pt x="40" y="33"/>
                        <a:pt x="41" y="35"/>
                      </a:cubicBezTo>
                      <a:cubicBezTo>
                        <a:pt x="41" y="36"/>
                        <a:pt x="41" y="38"/>
                        <a:pt x="41" y="40"/>
                      </a:cubicBezTo>
                      <a:cubicBezTo>
                        <a:pt x="41" y="41"/>
                        <a:pt x="41" y="42"/>
                        <a:pt x="41" y="43"/>
                      </a:cubicBez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sp>
              <p:nvSpPr>
                <p:cNvPr id="89" name="Freeform 88"/>
                <p:cNvSpPr>
                  <a:spLocks noChangeAspect="1" noEditPoints="1"/>
                </p:cNvSpPr>
                <p:nvPr/>
              </p:nvSpPr>
              <p:spPr bwMode="auto">
                <a:xfrm>
                  <a:off x="7404866" y="2984170"/>
                  <a:ext cx="362566" cy="365760"/>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pic>
              <p:nvPicPr>
                <p:cNvPr id="90" name="Picture 89"/>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7403270" y="3389411"/>
                  <a:ext cx="365759" cy="365760"/>
                </a:xfrm>
                <a:prstGeom prst="rect">
                  <a:avLst/>
                </a:prstGeom>
              </p:spPr>
            </p:pic>
          </p:grpSp>
        </p:grpSp>
        <p:sp>
          <p:nvSpPr>
            <p:cNvPr id="31" name="Freeform 30"/>
            <p:cNvSpPr>
              <a:spLocks noChangeAspect="1" noEditPoints="1"/>
            </p:cNvSpPr>
            <p:nvPr/>
          </p:nvSpPr>
          <p:spPr bwMode="auto">
            <a:xfrm>
              <a:off x="7494360" y="3829147"/>
              <a:ext cx="481449" cy="485672"/>
            </a:xfrm>
            <a:custGeom>
              <a:avLst/>
              <a:gdLst>
                <a:gd name="T0" fmla="*/ 92 w 96"/>
                <a:gd name="T1" fmla="*/ 12 h 96"/>
                <a:gd name="T2" fmla="*/ 60 w 96"/>
                <a:gd name="T3" fmla="*/ 12 h 96"/>
                <a:gd name="T4" fmla="*/ 60 w 96"/>
                <a:gd name="T5" fmla="*/ 60 h 96"/>
                <a:gd name="T6" fmla="*/ 84 w 96"/>
                <a:gd name="T7" fmla="*/ 60 h 96"/>
                <a:gd name="T8" fmla="*/ 84 w 96"/>
                <a:gd name="T9" fmla="*/ 64 h 96"/>
                <a:gd name="T10" fmla="*/ 60 w 96"/>
                <a:gd name="T11" fmla="*/ 64 h 96"/>
                <a:gd name="T12" fmla="*/ 60 w 96"/>
                <a:gd name="T13" fmla="*/ 72 h 96"/>
                <a:gd name="T14" fmla="*/ 84 w 96"/>
                <a:gd name="T15" fmla="*/ 72 h 96"/>
                <a:gd name="T16" fmla="*/ 84 w 96"/>
                <a:gd name="T17" fmla="*/ 76 h 96"/>
                <a:gd name="T18" fmla="*/ 60 w 96"/>
                <a:gd name="T19" fmla="*/ 76 h 96"/>
                <a:gd name="T20" fmla="*/ 60 w 96"/>
                <a:gd name="T21" fmla="*/ 84 h 96"/>
                <a:gd name="T22" fmla="*/ 92 w 96"/>
                <a:gd name="T23" fmla="*/ 84 h 96"/>
                <a:gd name="T24" fmla="*/ 96 w 96"/>
                <a:gd name="T25" fmla="*/ 80 h 96"/>
                <a:gd name="T26" fmla="*/ 96 w 96"/>
                <a:gd name="T27" fmla="*/ 16 h 96"/>
                <a:gd name="T28" fmla="*/ 92 w 96"/>
                <a:gd name="T29" fmla="*/ 12 h 96"/>
                <a:gd name="T30" fmla="*/ 66 w 96"/>
                <a:gd name="T31" fmla="*/ 52 h 96"/>
                <a:gd name="T32" fmla="*/ 60 w 96"/>
                <a:gd name="T33" fmla="*/ 50 h 96"/>
                <a:gd name="T34" fmla="*/ 60 w 96"/>
                <a:gd name="T35" fmla="*/ 30 h 96"/>
                <a:gd name="T36" fmla="*/ 68 w 96"/>
                <a:gd name="T37" fmla="*/ 28 h 96"/>
                <a:gd name="T38" fmla="*/ 68 w 96"/>
                <a:gd name="T39" fmla="*/ 40 h 96"/>
                <a:gd name="T40" fmla="*/ 79 w 96"/>
                <a:gd name="T41" fmla="*/ 40 h 96"/>
                <a:gd name="T42" fmla="*/ 66 w 96"/>
                <a:gd name="T43" fmla="*/ 52 h 96"/>
                <a:gd name="T44" fmla="*/ 72 w 96"/>
                <a:gd name="T45" fmla="*/ 36 h 96"/>
                <a:gd name="T46" fmla="*/ 72 w 96"/>
                <a:gd name="T47" fmla="*/ 24 h 96"/>
                <a:gd name="T48" fmla="*/ 84 w 96"/>
                <a:gd name="T49" fmla="*/ 36 h 96"/>
                <a:gd name="T50" fmla="*/ 72 w 96"/>
                <a:gd name="T51" fmla="*/ 36 h 96"/>
                <a:gd name="T52" fmla="*/ 32 w 96"/>
                <a:gd name="T53" fmla="*/ 38 h 96"/>
                <a:gd name="T54" fmla="*/ 33 w 96"/>
                <a:gd name="T55" fmla="*/ 41 h 96"/>
                <a:gd name="T56" fmla="*/ 32 w 96"/>
                <a:gd name="T57" fmla="*/ 44 h 96"/>
                <a:gd name="T58" fmla="*/ 31 w 96"/>
                <a:gd name="T59" fmla="*/ 46 h 96"/>
                <a:gd name="T60" fmla="*/ 29 w 96"/>
                <a:gd name="T61" fmla="*/ 47 h 96"/>
                <a:gd name="T62" fmla="*/ 27 w 96"/>
                <a:gd name="T63" fmla="*/ 47 h 96"/>
                <a:gd name="T64" fmla="*/ 24 w 96"/>
                <a:gd name="T65" fmla="*/ 47 h 96"/>
                <a:gd name="T66" fmla="*/ 24 w 96"/>
                <a:gd name="T67" fmla="*/ 47 h 96"/>
                <a:gd name="T68" fmla="*/ 24 w 96"/>
                <a:gd name="T69" fmla="*/ 35 h 96"/>
                <a:gd name="T70" fmla="*/ 27 w 96"/>
                <a:gd name="T71" fmla="*/ 35 h 96"/>
                <a:gd name="T72" fmla="*/ 29 w 96"/>
                <a:gd name="T73" fmla="*/ 35 h 96"/>
                <a:gd name="T74" fmla="*/ 31 w 96"/>
                <a:gd name="T75" fmla="*/ 36 h 96"/>
                <a:gd name="T76" fmla="*/ 32 w 96"/>
                <a:gd name="T77" fmla="*/ 38 h 96"/>
                <a:gd name="T78" fmla="*/ 0 w 96"/>
                <a:gd name="T79" fmla="*/ 13 h 96"/>
                <a:gd name="T80" fmla="*/ 0 w 96"/>
                <a:gd name="T81" fmla="*/ 83 h 96"/>
                <a:gd name="T82" fmla="*/ 56 w 96"/>
                <a:gd name="T83" fmla="*/ 96 h 96"/>
                <a:gd name="T84" fmla="*/ 56 w 96"/>
                <a:gd name="T85" fmla="*/ 0 h 96"/>
                <a:gd name="T86" fmla="*/ 0 w 96"/>
                <a:gd name="T87" fmla="*/ 13 h 96"/>
                <a:gd name="T88" fmla="*/ 41 w 96"/>
                <a:gd name="T89" fmla="*/ 43 h 96"/>
                <a:gd name="T90" fmla="*/ 40 w 96"/>
                <a:gd name="T91" fmla="*/ 46 h 96"/>
                <a:gd name="T92" fmla="*/ 39 w 96"/>
                <a:gd name="T93" fmla="*/ 48 h 96"/>
                <a:gd name="T94" fmla="*/ 38 w 96"/>
                <a:gd name="T95" fmla="*/ 50 h 96"/>
                <a:gd name="T96" fmla="*/ 35 w 96"/>
                <a:gd name="T97" fmla="*/ 52 h 96"/>
                <a:gd name="T98" fmla="*/ 33 w 96"/>
                <a:gd name="T99" fmla="*/ 53 h 96"/>
                <a:gd name="T100" fmla="*/ 30 w 96"/>
                <a:gd name="T101" fmla="*/ 54 h 96"/>
                <a:gd name="T102" fmla="*/ 27 w 96"/>
                <a:gd name="T103" fmla="*/ 54 h 96"/>
                <a:gd name="T104" fmla="*/ 24 w 96"/>
                <a:gd name="T105" fmla="*/ 54 h 96"/>
                <a:gd name="T106" fmla="*/ 24 w 96"/>
                <a:gd name="T107" fmla="*/ 68 h 96"/>
                <a:gd name="T108" fmla="*/ 16 w 96"/>
                <a:gd name="T109" fmla="*/ 67 h 96"/>
                <a:gd name="T110" fmla="*/ 16 w 96"/>
                <a:gd name="T111" fmla="*/ 29 h 96"/>
                <a:gd name="T112" fmla="*/ 28 w 96"/>
                <a:gd name="T113" fmla="*/ 28 h 96"/>
                <a:gd name="T114" fmla="*/ 34 w 96"/>
                <a:gd name="T115" fmla="*/ 29 h 96"/>
                <a:gd name="T116" fmla="*/ 38 w 96"/>
                <a:gd name="T117" fmla="*/ 31 h 96"/>
                <a:gd name="T118" fmla="*/ 41 w 96"/>
                <a:gd name="T119" fmla="*/ 35 h 96"/>
                <a:gd name="T120" fmla="*/ 41 w 96"/>
                <a:gd name="T121" fmla="*/ 40 h 96"/>
                <a:gd name="T122" fmla="*/ 41 w 96"/>
                <a:gd name="T123"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92" y="12"/>
                  </a:moveTo>
                  <a:cubicBezTo>
                    <a:pt x="60" y="12"/>
                    <a:pt x="60" y="12"/>
                    <a:pt x="60" y="12"/>
                  </a:cubicBezTo>
                  <a:cubicBezTo>
                    <a:pt x="60" y="60"/>
                    <a:pt x="60" y="60"/>
                    <a:pt x="60" y="60"/>
                  </a:cubicBezTo>
                  <a:cubicBezTo>
                    <a:pt x="84" y="60"/>
                    <a:pt x="84" y="60"/>
                    <a:pt x="84" y="60"/>
                  </a:cubicBezTo>
                  <a:cubicBezTo>
                    <a:pt x="84" y="64"/>
                    <a:pt x="84" y="64"/>
                    <a:pt x="84" y="64"/>
                  </a:cubicBezTo>
                  <a:cubicBezTo>
                    <a:pt x="60" y="64"/>
                    <a:pt x="60" y="64"/>
                    <a:pt x="60" y="64"/>
                  </a:cubicBezTo>
                  <a:cubicBezTo>
                    <a:pt x="60" y="72"/>
                    <a:pt x="60" y="72"/>
                    <a:pt x="60" y="72"/>
                  </a:cubicBezTo>
                  <a:cubicBezTo>
                    <a:pt x="84" y="72"/>
                    <a:pt x="84" y="72"/>
                    <a:pt x="84" y="72"/>
                  </a:cubicBezTo>
                  <a:cubicBezTo>
                    <a:pt x="84" y="76"/>
                    <a:pt x="84" y="76"/>
                    <a:pt x="84"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66" y="52"/>
                  </a:moveTo>
                  <a:cubicBezTo>
                    <a:pt x="64" y="52"/>
                    <a:pt x="62" y="51"/>
                    <a:pt x="60" y="50"/>
                  </a:cubicBezTo>
                  <a:cubicBezTo>
                    <a:pt x="60" y="30"/>
                    <a:pt x="60" y="30"/>
                    <a:pt x="60" y="30"/>
                  </a:cubicBezTo>
                  <a:cubicBezTo>
                    <a:pt x="62" y="29"/>
                    <a:pt x="65" y="28"/>
                    <a:pt x="68" y="28"/>
                  </a:cubicBezTo>
                  <a:cubicBezTo>
                    <a:pt x="68" y="40"/>
                    <a:pt x="68" y="40"/>
                    <a:pt x="68" y="40"/>
                  </a:cubicBezTo>
                  <a:cubicBezTo>
                    <a:pt x="79" y="40"/>
                    <a:pt x="79" y="40"/>
                    <a:pt x="79" y="40"/>
                  </a:cubicBezTo>
                  <a:cubicBezTo>
                    <a:pt x="79" y="47"/>
                    <a:pt x="74" y="52"/>
                    <a:pt x="66" y="52"/>
                  </a:cubicBezTo>
                  <a:close/>
                  <a:moveTo>
                    <a:pt x="72" y="36"/>
                  </a:moveTo>
                  <a:cubicBezTo>
                    <a:pt x="72" y="24"/>
                    <a:pt x="72" y="24"/>
                    <a:pt x="72" y="24"/>
                  </a:cubicBezTo>
                  <a:cubicBezTo>
                    <a:pt x="79" y="24"/>
                    <a:pt x="84" y="29"/>
                    <a:pt x="84" y="36"/>
                  </a:cubicBezTo>
                  <a:lnTo>
                    <a:pt x="72" y="36"/>
                  </a:lnTo>
                  <a:close/>
                  <a:moveTo>
                    <a:pt x="32" y="38"/>
                  </a:moveTo>
                  <a:cubicBezTo>
                    <a:pt x="33" y="39"/>
                    <a:pt x="33" y="40"/>
                    <a:pt x="33" y="41"/>
                  </a:cubicBezTo>
                  <a:cubicBezTo>
                    <a:pt x="33" y="42"/>
                    <a:pt x="33" y="43"/>
                    <a:pt x="32" y="44"/>
                  </a:cubicBezTo>
                  <a:cubicBezTo>
                    <a:pt x="32" y="45"/>
                    <a:pt x="32" y="45"/>
                    <a:pt x="31" y="46"/>
                  </a:cubicBezTo>
                  <a:cubicBezTo>
                    <a:pt x="31" y="46"/>
                    <a:pt x="30" y="47"/>
                    <a:pt x="29" y="47"/>
                  </a:cubicBezTo>
                  <a:cubicBezTo>
                    <a:pt x="29" y="47"/>
                    <a:pt x="28" y="47"/>
                    <a:pt x="27" y="47"/>
                  </a:cubicBezTo>
                  <a:cubicBezTo>
                    <a:pt x="24" y="47"/>
                    <a:pt x="24" y="47"/>
                    <a:pt x="24" y="47"/>
                  </a:cubicBezTo>
                  <a:cubicBezTo>
                    <a:pt x="24" y="47"/>
                    <a:pt x="24" y="47"/>
                    <a:pt x="24" y="47"/>
                  </a:cubicBezTo>
                  <a:cubicBezTo>
                    <a:pt x="24" y="35"/>
                    <a:pt x="24" y="35"/>
                    <a:pt x="24" y="35"/>
                  </a:cubicBezTo>
                  <a:cubicBezTo>
                    <a:pt x="27" y="35"/>
                    <a:pt x="27" y="35"/>
                    <a:pt x="27" y="35"/>
                  </a:cubicBezTo>
                  <a:cubicBezTo>
                    <a:pt x="28" y="35"/>
                    <a:pt x="29" y="35"/>
                    <a:pt x="29" y="35"/>
                  </a:cubicBezTo>
                  <a:cubicBezTo>
                    <a:pt x="30" y="36"/>
                    <a:pt x="31" y="36"/>
                    <a:pt x="31" y="36"/>
                  </a:cubicBezTo>
                  <a:cubicBezTo>
                    <a:pt x="32" y="37"/>
                    <a:pt x="32" y="37"/>
                    <a:pt x="32" y="38"/>
                  </a:cubicBezTo>
                  <a:close/>
                  <a:moveTo>
                    <a:pt x="0" y="13"/>
                  </a:moveTo>
                  <a:cubicBezTo>
                    <a:pt x="0" y="83"/>
                    <a:pt x="0" y="83"/>
                    <a:pt x="0" y="83"/>
                  </a:cubicBezTo>
                  <a:cubicBezTo>
                    <a:pt x="56" y="96"/>
                    <a:pt x="56" y="96"/>
                    <a:pt x="56" y="96"/>
                  </a:cubicBezTo>
                  <a:cubicBezTo>
                    <a:pt x="56" y="0"/>
                    <a:pt x="56" y="0"/>
                    <a:pt x="56" y="0"/>
                  </a:cubicBezTo>
                  <a:lnTo>
                    <a:pt x="0" y="13"/>
                  </a:lnTo>
                  <a:close/>
                  <a:moveTo>
                    <a:pt x="41" y="43"/>
                  </a:moveTo>
                  <a:cubicBezTo>
                    <a:pt x="41" y="44"/>
                    <a:pt x="41" y="45"/>
                    <a:pt x="40" y="46"/>
                  </a:cubicBezTo>
                  <a:cubicBezTo>
                    <a:pt x="40" y="47"/>
                    <a:pt x="40" y="48"/>
                    <a:pt x="39" y="48"/>
                  </a:cubicBezTo>
                  <a:cubicBezTo>
                    <a:pt x="39" y="49"/>
                    <a:pt x="38" y="50"/>
                    <a:pt x="38" y="50"/>
                  </a:cubicBezTo>
                  <a:cubicBezTo>
                    <a:pt x="37" y="51"/>
                    <a:pt x="36" y="52"/>
                    <a:pt x="35" y="52"/>
                  </a:cubicBezTo>
                  <a:cubicBezTo>
                    <a:pt x="35" y="53"/>
                    <a:pt x="34" y="53"/>
                    <a:pt x="33" y="53"/>
                  </a:cubicBezTo>
                  <a:cubicBezTo>
                    <a:pt x="32" y="54"/>
                    <a:pt x="31" y="54"/>
                    <a:pt x="30" y="54"/>
                  </a:cubicBezTo>
                  <a:cubicBezTo>
                    <a:pt x="29" y="54"/>
                    <a:pt x="28" y="54"/>
                    <a:pt x="27" y="54"/>
                  </a:cubicBezTo>
                  <a:cubicBezTo>
                    <a:pt x="24" y="54"/>
                    <a:pt x="24" y="54"/>
                    <a:pt x="24" y="54"/>
                  </a:cubicBezTo>
                  <a:cubicBezTo>
                    <a:pt x="24" y="68"/>
                    <a:pt x="24" y="68"/>
                    <a:pt x="24" y="68"/>
                  </a:cubicBezTo>
                  <a:cubicBezTo>
                    <a:pt x="16" y="67"/>
                    <a:pt x="16" y="67"/>
                    <a:pt x="16" y="67"/>
                  </a:cubicBezTo>
                  <a:cubicBezTo>
                    <a:pt x="16" y="29"/>
                    <a:pt x="16" y="29"/>
                    <a:pt x="16" y="29"/>
                  </a:cubicBezTo>
                  <a:cubicBezTo>
                    <a:pt x="28" y="28"/>
                    <a:pt x="28" y="28"/>
                    <a:pt x="28" y="28"/>
                  </a:cubicBezTo>
                  <a:cubicBezTo>
                    <a:pt x="30" y="28"/>
                    <a:pt x="32" y="28"/>
                    <a:pt x="34" y="29"/>
                  </a:cubicBezTo>
                  <a:cubicBezTo>
                    <a:pt x="35" y="29"/>
                    <a:pt x="37" y="30"/>
                    <a:pt x="38" y="31"/>
                  </a:cubicBezTo>
                  <a:cubicBezTo>
                    <a:pt x="39" y="32"/>
                    <a:pt x="40" y="33"/>
                    <a:pt x="41" y="35"/>
                  </a:cubicBezTo>
                  <a:cubicBezTo>
                    <a:pt x="41" y="36"/>
                    <a:pt x="41" y="38"/>
                    <a:pt x="41" y="40"/>
                  </a:cubicBezTo>
                  <a:cubicBezTo>
                    <a:pt x="41" y="41"/>
                    <a:pt x="41" y="42"/>
                    <a:pt x="41" y="43"/>
                  </a:cubicBez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grpSp>
      <p:sp>
        <p:nvSpPr>
          <p:cNvPr id="32" name="Freeform 31"/>
          <p:cNvSpPr>
            <a:spLocks noChangeAspect="1" noEditPoints="1"/>
          </p:cNvSpPr>
          <p:nvPr/>
        </p:nvSpPr>
        <p:spPr bwMode="auto">
          <a:xfrm>
            <a:off x="10865480" y="1995137"/>
            <a:ext cx="305939" cy="308634"/>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pic>
        <p:nvPicPr>
          <p:cNvPr id="33" name="Picture 32"/>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1374240" y="2023655"/>
            <a:ext cx="308633" cy="308634"/>
          </a:xfrm>
          <a:prstGeom prst="rect">
            <a:avLst/>
          </a:prstGeom>
        </p:spPr>
      </p:pic>
      <p:grpSp>
        <p:nvGrpSpPr>
          <p:cNvPr id="5" name="Group 4"/>
          <p:cNvGrpSpPr/>
          <p:nvPr/>
        </p:nvGrpSpPr>
        <p:grpSpPr>
          <a:xfrm>
            <a:off x="8117390" y="1192794"/>
            <a:ext cx="3825068" cy="5063255"/>
            <a:chOff x="8282317" y="1215621"/>
            <a:chExt cx="3902785" cy="5166129"/>
          </a:xfrm>
        </p:grpSpPr>
        <p:grpSp>
          <p:nvGrpSpPr>
            <p:cNvPr id="73" name="Group 72"/>
            <p:cNvGrpSpPr/>
            <p:nvPr/>
          </p:nvGrpSpPr>
          <p:grpSpPr>
            <a:xfrm>
              <a:off x="8282317" y="1215621"/>
              <a:ext cx="3902785" cy="5166129"/>
              <a:chOff x="8148967" y="1463271"/>
              <a:chExt cx="3902785" cy="5166129"/>
            </a:xfrm>
          </p:grpSpPr>
          <p:sp>
            <p:nvSpPr>
              <p:cNvPr id="74" name="Rectangle 73"/>
              <p:cNvSpPr/>
              <p:nvPr/>
            </p:nvSpPr>
            <p:spPr>
              <a:xfrm>
                <a:off x="8148967" y="1463271"/>
                <a:ext cx="3902785" cy="5166129"/>
              </a:xfrm>
              <a:prstGeom prst="rect">
                <a:avLst/>
              </a:prstGeom>
              <a:solidFill>
                <a:schemeClr val="tx2"/>
              </a:soli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lIns="179238" tIns="143391" rIns="179238" bIns="143391" anchor="t"/>
              <a:lstStyle/>
              <a:p>
                <a:pPr defTabSz="914091">
                  <a:lnSpc>
                    <a:spcPct val="90000"/>
                  </a:lnSpc>
                  <a:spcBef>
                    <a:spcPts val="784"/>
                  </a:spcBef>
                </a:pPr>
                <a:r>
                  <a:rPr lang="en-US" sz="3200" dirty="0">
                    <a:gradFill>
                      <a:gsLst>
                        <a:gs pos="1250">
                          <a:srgbClr val="FFFFFF"/>
                        </a:gs>
                        <a:gs pos="100000">
                          <a:srgbClr val="FFFFFF"/>
                        </a:gs>
                      </a:gsLst>
                      <a:lin ang="5400000" scaled="0"/>
                    </a:gradFill>
                    <a:latin typeface="Segoe UI Light"/>
                  </a:rPr>
                  <a:t>Office 2013 </a:t>
                </a:r>
                <a:r>
                  <a:rPr lang="en-US" sz="3200" dirty="0" smtClean="0">
                    <a:gradFill>
                      <a:gsLst>
                        <a:gs pos="1250">
                          <a:srgbClr val="FFFFFF"/>
                        </a:gs>
                        <a:gs pos="100000">
                          <a:srgbClr val="FFFFFF"/>
                        </a:gs>
                      </a:gsLst>
                      <a:lin ang="5400000" scaled="0"/>
                    </a:gradFill>
                    <a:latin typeface="Segoe UI Light"/>
                  </a:rPr>
                  <a:t>web app (Store support)</a:t>
                </a:r>
                <a:endParaRPr lang="en-US" sz="3200" dirty="0">
                  <a:gradFill>
                    <a:gsLst>
                      <a:gs pos="1250">
                        <a:srgbClr val="FFFFFF"/>
                      </a:gs>
                      <a:gs pos="100000">
                        <a:srgbClr val="FFFFFF"/>
                      </a:gs>
                    </a:gsLst>
                    <a:lin ang="5400000" scaled="0"/>
                  </a:gradFill>
                  <a:latin typeface="Segoe UI Light"/>
                </a:endParaRPr>
              </a:p>
            </p:txBody>
          </p:sp>
          <p:sp>
            <p:nvSpPr>
              <p:cNvPr id="75" name="Oval 28"/>
              <p:cNvSpPr/>
              <p:nvPr/>
            </p:nvSpPr>
            <p:spPr>
              <a:xfrm>
                <a:off x="8234871" y="3897312"/>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Content app</a:t>
                </a:r>
              </a:p>
            </p:txBody>
          </p:sp>
          <p:sp>
            <p:nvSpPr>
              <p:cNvPr id="76" name="Oval 28"/>
              <p:cNvSpPr/>
              <p:nvPr/>
            </p:nvSpPr>
            <p:spPr>
              <a:xfrm>
                <a:off x="8234871" y="4812827"/>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Mail app</a:t>
                </a:r>
              </a:p>
            </p:txBody>
          </p:sp>
          <p:sp>
            <p:nvSpPr>
              <p:cNvPr id="78" name="Freeform 77"/>
              <p:cNvSpPr>
                <a:spLocks noChangeAspect="1" noEditPoints="1"/>
              </p:cNvSpPr>
              <p:nvPr/>
            </p:nvSpPr>
            <p:spPr bwMode="auto">
              <a:xfrm>
                <a:off x="11332756" y="4968548"/>
                <a:ext cx="502920" cy="507352"/>
              </a:xfrm>
              <a:custGeom>
                <a:avLst/>
                <a:gdLst>
                  <a:gd name="T0" fmla="*/ 96 w 96"/>
                  <a:gd name="T1" fmla="*/ 72 h 96"/>
                  <a:gd name="T2" fmla="*/ 60 w 96"/>
                  <a:gd name="T3" fmla="*/ 76 h 96"/>
                  <a:gd name="T4" fmla="*/ 70 w 96"/>
                  <a:gd name="T5" fmla="*/ 57 h 96"/>
                  <a:gd name="T6" fmla="*/ 74 w 96"/>
                  <a:gd name="T7" fmla="*/ 57 h 96"/>
                  <a:gd name="T8" fmla="*/ 72 w 96"/>
                  <a:gd name="T9" fmla="*/ 50 h 96"/>
                  <a:gd name="T10" fmla="*/ 92 w 96"/>
                  <a:gd name="T11" fmla="*/ 24 h 96"/>
                  <a:gd name="T12" fmla="*/ 60 w 96"/>
                  <a:gd name="T13" fmla="*/ 41 h 96"/>
                  <a:gd name="T14" fmla="*/ 35 w 96"/>
                  <a:gd name="T15" fmla="*/ 43 h 96"/>
                  <a:gd name="T16" fmla="*/ 33 w 96"/>
                  <a:gd name="T17" fmla="*/ 39 h 96"/>
                  <a:gd name="T18" fmla="*/ 30 w 96"/>
                  <a:gd name="T19" fmla="*/ 37 h 96"/>
                  <a:gd name="T20" fmla="*/ 27 w 96"/>
                  <a:gd name="T21" fmla="*/ 36 h 96"/>
                  <a:gd name="T22" fmla="*/ 24 w 96"/>
                  <a:gd name="T23" fmla="*/ 37 h 96"/>
                  <a:gd name="T24" fmla="*/ 21 w 96"/>
                  <a:gd name="T25" fmla="*/ 40 h 96"/>
                  <a:gd name="T26" fmla="*/ 20 w 96"/>
                  <a:gd name="T27" fmla="*/ 44 h 96"/>
                  <a:gd name="T28" fmla="*/ 19 w 96"/>
                  <a:gd name="T29" fmla="*/ 48 h 96"/>
                  <a:gd name="T30" fmla="*/ 20 w 96"/>
                  <a:gd name="T31" fmla="*/ 53 h 96"/>
                  <a:gd name="T32" fmla="*/ 22 w 96"/>
                  <a:gd name="T33" fmla="*/ 57 h 96"/>
                  <a:gd name="T34" fmla="*/ 24 w 96"/>
                  <a:gd name="T35" fmla="*/ 59 h 96"/>
                  <a:gd name="T36" fmla="*/ 27 w 96"/>
                  <a:gd name="T37" fmla="*/ 60 h 96"/>
                  <a:gd name="T38" fmla="*/ 30 w 96"/>
                  <a:gd name="T39" fmla="*/ 60 h 96"/>
                  <a:gd name="T40" fmla="*/ 33 w 96"/>
                  <a:gd name="T41" fmla="*/ 57 h 96"/>
                  <a:gd name="T42" fmla="*/ 35 w 96"/>
                  <a:gd name="T43" fmla="*/ 54 h 96"/>
                  <a:gd name="T44" fmla="*/ 35 w 96"/>
                  <a:gd name="T45" fmla="*/ 48 h 96"/>
                  <a:gd name="T46" fmla="*/ 35 w 96"/>
                  <a:gd name="T47" fmla="*/ 43 h 96"/>
                  <a:gd name="T48" fmla="*/ 56 w 96"/>
                  <a:gd name="T49" fmla="*/ 96 h 96"/>
                  <a:gd name="T50" fmla="*/ 0 w 96"/>
                  <a:gd name="T51" fmla="*/ 13 h 96"/>
                  <a:gd name="T52" fmla="*/ 44 w 96"/>
                  <a:gd name="T53" fmla="*/ 48 h 96"/>
                  <a:gd name="T54" fmla="*/ 43 w 96"/>
                  <a:gd name="T55" fmla="*/ 39 h 96"/>
                  <a:gd name="T56" fmla="*/ 39 w 96"/>
                  <a:gd name="T57" fmla="*/ 33 h 96"/>
                  <a:gd name="T58" fmla="*/ 34 w 96"/>
                  <a:gd name="T59" fmla="*/ 29 h 96"/>
                  <a:gd name="T60" fmla="*/ 27 w 96"/>
                  <a:gd name="T61" fmla="*/ 28 h 96"/>
                  <a:gd name="T62" fmla="*/ 21 w 96"/>
                  <a:gd name="T63" fmla="*/ 30 h 96"/>
                  <a:gd name="T64" fmla="*/ 16 w 96"/>
                  <a:gd name="T65" fmla="*/ 34 h 96"/>
                  <a:gd name="T66" fmla="*/ 13 w 96"/>
                  <a:gd name="T67" fmla="*/ 41 h 96"/>
                  <a:gd name="T68" fmla="*/ 12 w 96"/>
                  <a:gd name="T69" fmla="*/ 49 h 96"/>
                  <a:gd name="T70" fmla="*/ 13 w 96"/>
                  <a:gd name="T71" fmla="*/ 56 h 96"/>
                  <a:gd name="T72" fmla="*/ 16 w 96"/>
                  <a:gd name="T73" fmla="*/ 62 h 96"/>
                  <a:gd name="T74" fmla="*/ 21 w 96"/>
                  <a:gd name="T75" fmla="*/ 66 h 96"/>
                  <a:gd name="T76" fmla="*/ 27 w 96"/>
                  <a:gd name="T77" fmla="*/ 68 h 96"/>
                  <a:gd name="T78" fmla="*/ 34 w 96"/>
                  <a:gd name="T79" fmla="*/ 67 h 96"/>
                  <a:gd name="T80" fmla="*/ 39 w 96"/>
                  <a:gd name="T81" fmla="*/ 63 h 96"/>
                  <a:gd name="T82" fmla="*/ 43 w 96"/>
                  <a:gd name="T83" fmla="*/ 57 h 96"/>
                  <a:gd name="T84" fmla="*/ 44 w 96"/>
                  <a:gd name="T85" fmla="*/ 4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96">
                    <a:moveTo>
                      <a:pt x="96" y="36"/>
                    </a:moveTo>
                    <a:cubicBezTo>
                      <a:pt x="96" y="72"/>
                      <a:pt x="96" y="72"/>
                      <a:pt x="96" y="72"/>
                    </a:cubicBezTo>
                    <a:cubicBezTo>
                      <a:pt x="96" y="74"/>
                      <a:pt x="94" y="76"/>
                      <a:pt x="92" y="76"/>
                    </a:cubicBezTo>
                    <a:cubicBezTo>
                      <a:pt x="60" y="76"/>
                      <a:pt x="60" y="76"/>
                      <a:pt x="60" y="76"/>
                    </a:cubicBezTo>
                    <a:cubicBezTo>
                      <a:pt x="60" y="48"/>
                      <a:pt x="60" y="48"/>
                      <a:pt x="60" y="48"/>
                    </a:cubicBezTo>
                    <a:cubicBezTo>
                      <a:pt x="70" y="57"/>
                      <a:pt x="70" y="57"/>
                      <a:pt x="70" y="57"/>
                    </a:cubicBezTo>
                    <a:cubicBezTo>
                      <a:pt x="71" y="57"/>
                      <a:pt x="71" y="57"/>
                      <a:pt x="72" y="57"/>
                    </a:cubicBezTo>
                    <a:cubicBezTo>
                      <a:pt x="73" y="57"/>
                      <a:pt x="73" y="57"/>
                      <a:pt x="74" y="57"/>
                    </a:cubicBezTo>
                    <a:lnTo>
                      <a:pt x="96" y="36"/>
                    </a:lnTo>
                    <a:close/>
                    <a:moveTo>
                      <a:pt x="72" y="50"/>
                    </a:moveTo>
                    <a:cubicBezTo>
                      <a:pt x="96" y="28"/>
                      <a:pt x="96" y="28"/>
                      <a:pt x="96" y="28"/>
                    </a:cubicBezTo>
                    <a:cubicBezTo>
                      <a:pt x="96" y="26"/>
                      <a:pt x="94" y="24"/>
                      <a:pt x="92" y="24"/>
                    </a:cubicBezTo>
                    <a:cubicBezTo>
                      <a:pt x="60" y="24"/>
                      <a:pt x="60" y="24"/>
                      <a:pt x="60" y="24"/>
                    </a:cubicBezTo>
                    <a:cubicBezTo>
                      <a:pt x="60" y="41"/>
                      <a:pt x="60" y="41"/>
                      <a:pt x="60" y="41"/>
                    </a:cubicBezTo>
                    <a:lnTo>
                      <a:pt x="72" y="50"/>
                    </a:lnTo>
                    <a:close/>
                    <a:moveTo>
                      <a:pt x="35" y="43"/>
                    </a:moveTo>
                    <a:cubicBezTo>
                      <a:pt x="34" y="42"/>
                      <a:pt x="34" y="42"/>
                      <a:pt x="34" y="41"/>
                    </a:cubicBezTo>
                    <a:cubicBezTo>
                      <a:pt x="34" y="40"/>
                      <a:pt x="33" y="40"/>
                      <a:pt x="33" y="39"/>
                    </a:cubicBezTo>
                    <a:cubicBezTo>
                      <a:pt x="33" y="39"/>
                      <a:pt x="32" y="38"/>
                      <a:pt x="32" y="38"/>
                    </a:cubicBezTo>
                    <a:cubicBezTo>
                      <a:pt x="31" y="37"/>
                      <a:pt x="31" y="37"/>
                      <a:pt x="30" y="37"/>
                    </a:cubicBezTo>
                    <a:cubicBezTo>
                      <a:pt x="30" y="37"/>
                      <a:pt x="30" y="36"/>
                      <a:pt x="29" y="36"/>
                    </a:cubicBezTo>
                    <a:cubicBezTo>
                      <a:pt x="28" y="36"/>
                      <a:pt x="28" y="36"/>
                      <a:pt x="27" y="36"/>
                    </a:cubicBezTo>
                    <a:cubicBezTo>
                      <a:pt x="27" y="36"/>
                      <a:pt x="26" y="36"/>
                      <a:pt x="25" y="36"/>
                    </a:cubicBezTo>
                    <a:cubicBezTo>
                      <a:pt x="25" y="37"/>
                      <a:pt x="24" y="37"/>
                      <a:pt x="24" y="37"/>
                    </a:cubicBezTo>
                    <a:cubicBezTo>
                      <a:pt x="23" y="37"/>
                      <a:pt x="23" y="38"/>
                      <a:pt x="23" y="38"/>
                    </a:cubicBezTo>
                    <a:cubicBezTo>
                      <a:pt x="22" y="39"/>
                      <a:pt x="22" y="39"/>
                      <a:pt x="21" y="40"/>
                    </a:cubicBezTo>
                    <a:cubicBezTo>
                      <a:pt x="21" y="40"/>
                      <a:pt x="21" y="41"/>
                      <a:pt x="20" y="42"/>
                    </a:cubicBezTo>
                    <a:cubicBezTo>
                      <a:pt x="20" y="42"/>
                      <a:pt x="20" y="43"/>
                      <a:pt x="20" y="44"/>
                    </a:cubicBezTo>
                    <a:cubicBezTo>
                      <a:pt x="20" y="44"/>
                      <a:pt x="20" y="45"/>
                      <a:pt x="19" y="46"/>
                    </a:cubicBezTo>
                    <a:cubicBezTo>
                      <a:pt x="19" y="47"/>
                      <a:pt x="19" y="47"/>
                      <a:pt x="19" y="48"/>
                    </a:cubicBezTo>
                    <a:cubicBezTo>
                      <a:pt x="19" y="49"/>
                      <a:pt x="19" y="50"/>
                      <a:pt x="20" y="51"/>
                    </a:cubicBezTo>
                    <a:cubicBezTo>
                      <a:pt x="20" y="52"/>
                      <a:pt x="20" y="52"/>
                      <a:pt x="20" y="53"/>
                    </a:cubicBezTo>
                    <a:cubicBezTo>
                      <a:pt x="20" y="54"/>
                      <a:pt x="20" y="55"/>
                      <a:pt x="21" y="55"/>
                    </a:cubicBezTo>
                    <a:cubicBezTo>
                      <a:pt x="21" y="56"/>
                      <a:pt x="21" y="56"/>
                      <a:pt x="22" y="57"/>
                    </a:cubicBezTo>
                    <a:cubicBezTo>
                      <a:pt x="22" y="58"/>
                      <a:pt x="22" y="58"/>
                      <a:pt x="23" y="58"/>
                    </a:cubicBezTo>
                    <a:cubicBezTo>
                      <a:pt x="23" y="59"/>
                      <a:pt x="24" y="59"/>
                      <a:pt x="24" y="59"/>
                    </a:cubicBezTo>
                    <a:cubicBezTo>
                      <a:pt x="24" y="60"/>
                      <a:pt x="25" y="60"/>
                      <a:pt x="25" y="60"/>
                    </a:cubicBezTo>
                    <a:cubicBezTo>
                      <a:pt x="26" y="60"/>
                      <a:pt x="27" y="60"/>
                      <a:pt x="27" y="60"/>
                    </a:cubicBezTo>
                    <a:cubicBezTo>
                      <a:pt x="28" y="60"/>
                      <a:pt x="28" y="60"/>
                      <a:pt x="29" y="60"/>
                    </a:cubicBezTo>
                    <a:cubicBezTo>
                      <a:pt x="29" y="60"/>
                      <a:pt x="30" y="60"/>
                      <a:pt x="30" y="60"/>
                    </a:cubicBezTo>
                    <a:cubicBezTo>
                      <a:pt x="31" y="59"/>
                      <a:pt x="31" y="59"/>
                      <a:pt x="32" y="59"/>
                    </a:cubicBezTo>
                    <a:cubicBezTo>
                      <a:pt x="32" y="58"/>
                      <a:pt x="32" y="58"/>
                      <a:pt x="33" y="57"/>
                    </a:cubicBezTo>
                    <a:cubicBezTo>
                      <a:pt x="33" y="57"/>
                      <a:pt x="34" y="56"/>
                      <a:pt x="34" y="56"/>
                    </a:cubicBezTo>
                    <a:cubicBezTo>
                      <a:pt x="34" y="55"/>
                      <a:pt x="34" y="54"/>
                      <a:pt x="35" y="54"/>
                    </a:cubicBezTo>
                    <a:cubicBezTo>
                      <a:pt x="35" y="53"/>
                      <a:pt x="35" y="52"/>
                      <a:pt x="35" y="51"/>
                    </a:cubicBezTo>
                    <a:cubicBezTo>
                      <a:pt x="35" y="50"/>
                      <a:pt x="35" y="49"/>
                      <a:pt x="35" y="48"/>
                    </a:cubicBezTo>
                    <a:cubicBezTo>
                      <a:pt x="35" y="47"/>
                      <a:pt x="35" y="46"/>
                      <a:pt x="35" y="46"/>
                    </a:cubicBezTo>
                    <a:cubicBezTo>
                      <a:pt x="35" y="45"/>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3" y="42"/>
                      <a:pt x="43" y="41"/>
                      <a:pt x="43" y="39"/>
                    </a:cubicBezTo>
                    <a:cubicBezTo>
                      <a:pt x="42" y="38"/>
                      <a:pt x="42" y="37"/>
                      <a:pt x="41" y="36"/>
                    </a:cubicBezTo>
                    <a:cubicBezTo>
                      <a:pt x="41" y="35"/>
                      <a:pt x="40" y="34"/>
                      <a:pt x="39" y="33"/>
                    </a:cubicBezTo>
                    <a:cubicBezTo>
                      <a:pt x="38" y="32"/>
                      <a:pt x="38" y="31"/>
                      <a:pt x="37" y="31"/>
                    </a:cubicBezTo>
                    <a:cubicBezTo>
                      <a:pt x="36" y="30"/>
                      <a:pt x="35" y="30"/>
                      <a:pt x="34" y="29"/>
                    </a:cubicBezTo>
                    <a:cubicBezTo>
                      <a:pt x="33" y="29"/>
                      <a:pt x="32" y="29"/>
                      <a:pt x="31" y="28"/>
                    </a:cubicBezTo>
                    <a:cubicBezTo>
                      <a:pt x="30" y="28"/>
                      <a:pt x="29" y="28"/>
                      <a:pt x="27" y="28"/>
                    </a:cubicBezTo>
                    <a:cubicBezTo>
                      <a:pt x="26" y="28"/>
                      <a:pt x="25" y="28"/>
                      <a:pt x="24" y="29"/>
                    </a:cubicBezTo>
                    <a:cubicBezTo>
                      <a:pt x="23" y="29"/>
                      <a:pt x="22" y="29"/>
                      <a:pt x="21" y="30"/>
                    </a:cubicBezTo>
                    <a:cubicBezTo>
                      <a:pt x="20" y="31"/>
                      <a:pt x="19" y="31"/>
                      <a:pt x="18" y="32"/>
                    </a:cubicBezTo>
                    <a:cubicBezTo>
                      <a:pt x="17" y="33"/>
                      <a:pt x="17" y="34"/>
                      <a:pt x="16" y="34"/>
                    </a:cubicBezTo>
                    <a:cubicBezTo>
                      <a:pt x="15" y="35"/>
                      <a:pt x="15" y="36"/>
                      <a:pt x="14" y="37"/>
                    </a:cubicBezTo>
                    <a:cubicBezTo>
                      <a:pt x="14" y="39"/>
                      <a:pt x="13" y="40"/>
                      <a:pt x="13" y="41"/>
                    </a:cubicBezTo>
                    <a:cubicBezTo>
                      <a:pt x="13" y="42"/>
                      <a:pt x="12" y="43"/>
                      <a:pt x="12" y="45"/>
                    </a:cubicBezTo>
                    <a:cubicBezTo>
                      <a:pt x="12" y="46"/>
                      <a:pt x="12" y="47"/>
                      <a:pt x="12" y="49"/>
                    </a:cubicBezTo>
                    <a:cubicBezTo>
                      <a:pt x="12" y="50"/>
                      <a:pt x="12" y="51"/>
                      <a:pt x="12" y="53"/>
                    </a:cubicBezTo>
                    <a:cubicBezTo>
                      <a:pt x="12" y="54"/>
                      <a:pt x="13" y="55"/>
                      <a:pt x="13" y="56"/>
                    </a:cubicBezTo>
                    <a:cubicBezTo>
                      <a:pt x="13" y="57"/>
                      <a:pt x="14" y="58"/>
                      <a:pt x="14" y="59"/>
                    </a:cubicBezTo>
                    <a:cubicBezTo>
                      <a:pt x="15" y="60"/>
                      <a:pt x="15" y="61"/>
                      <a:pt x="16" y="62"/>
                    </a:cubicBezTo>
                    <a:cubicBezTo>
                      <a:pt x="17" y="63"/>
                      <a:pt x="17" y="64"/>
                      <a:pt x="18" y="65"/>
                    </a:cubicBezTo>
                    <a:cubicBezTo>
                      <a:pt x="19" y="65"/>
                      <a:pt x="20" y="66"/>
                      <a:pt x="21" y="66"/>
                    </a:cubicBezTo>
                    <a:cubicBezTo>
                      <a:pt x="22" y="67"/>
                      <a:pt x="23" y="67"/>
                      <a:pt x="24" y="68"/>
                    </a:cubicBezTo>
                    <a:cubicBezTo>
                      <a:pt x="25" y="68"/>
                      <a:pt x="26" y="68"/>
                      <a:pt x="27" y="68"/>
                    </a:cubicBezTo>
                    <a:cubicBezTo>
                      <a:pt x="28" y="68"/>
                      <a:pt x="29" y="68"/>
                      <a:pt x="30" y="68"/>
                    </a:cubicBezTo>
                    <a:cubicBezTo>
                      <a:pt x="31" y="68"/>
                      <a:pt x="33" y="68"/>
                      <a:pt x="34" y="67"/>
                    </a:cubicBezTo>
                    <a:cubicBezTo>
                      <a:pt x="35" y="67"/>
                      <a:pt x="36" y="66"/>
                      <a:pt x="36" y="66"/>
                    </a:cubicBezTo>
                    <a:cubicBezTo>
                      <a:pt x="37" y="65"/>
                      <a:pt x="38" y="64"/>
                      <a:pt x="39" y="63"/>
                    </a:cubicBezTo>
                    <a:cubicBezTo>
                      <a:pt x="40" y="62"/>
                      <a:pt x="40" y="61"/>
                      <a:pt x="41" y="60"/>
                    </a:cubicBezTo>
                    <a:cubicBezTo>
                      <a:pt x="42" y="59"/>
                      <a:pt x="42" y="58"/>
                      <a:pt x="43" y="57"/>
                    </a:cubicBezTo>
                    <a:cubicBezTo>
                      <a:pt x="43" y="55"/>
                      <a:pt x="43" y="54"/>
                      <a:pt x="44" y="52"/>
                    </a:cubicBezTo>
                    <a:cubicBezTo>
                      <a:pt x="44" y="51"/>
                      <a:pt x="44" y="49"/>
                      <a:pt x="44" y="48"/>
                    </a:cubicBez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grpSp>
        <p:sp>
          <p:nvSpPr>
            <p:cNvPr id="29" name="Oval 28"/>
            <p:cNvSpPr/>
            <p:nvPr/>
          </p:nvSpPr>
          <p:spPr>
            <a:xfrm>
              <a:off x="8368221" y="2727021"/>
              <a:ext cx="3739896" cy="822960"/>
            </a:xfrm>
            <a:prstGeom prst="rect">
              <a:avLst/>
            </a:prstGeom>
            <a:solidFill>
              <a:schemeClr val="bg1">
                <a:lumMod val="65000"/>
              </a:schemeClr>
            </a:solidFill>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4091"/>
              <a:r>
                <a:rPr lang="en-US" sz="2352" dirty="0">
                  <a:gradFill>
                    <a:gsLst>
                      <a:gs pos="1250">
                        <a:srgbClr val="FFFFFF"/>
                      </a:gs>
                      <a:gs pos="100000">
                        <a:srgbClr val="FFFFFF"/>
                      </a:gs>
                    </a:gsLst>
                    <a:lin ang="5400000" scaled="0"/>
                  </a:gradFill>
                </a:rPr>
                <a:t>Task pane app</a:t>
              </a:r>
            </a:p>
          </p:txBody>
        </p:sp>
        <p:sp>
          <p:nvSpPr>
            <p:cNvPr id="34" name="Freeform 33"/>
            <p:cNvSpPr>
              <a:spLocks noChangeAspect="1" noEditPoints="1"/>
            </p:cNvSpPr>
            <p:nvPr/>
          </p:nvSpPr>
          <p:spPr bwMode="auto">
            <a:xfrm>
              <a:off x="11466105" y="2888635"/>
              <a:ext cx="502920" cy="507351"/>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sp>
          <p:nvSpPr>
            <p:cNvPr id="35" name="Freeform 34"/>
            <p:cNvSpPr>
              <a:spLocks noChangeAspect="1" noEditPoints="1"/>
            </p:cNvSpPr>
            <p:nvPr/>
          </p:nvSpPr>
          <p:spPr bwMode="auto">
            <a:xfrm>
              <a:off x="11501421" y="3811180"/>
              <a:ext cx="481449" cy="485672"/>
            </a:xfrm>
            <a:custGeom>
              <a:avLst/>
              <a:gdLst>
                <a:gd name="T0" fmla="*/ 92 w 96"/>
                <a:gd name="T1" fmla="*/ 12 h 96"/>
                <a:gd name="T2" fmla="*/ 60 w 96"/>
                <a:gd name="T3" fmla="*/ 12 h 96"/>
                <a:gd name="T4" fmla="*/ 60 w 96"/>
                <a:gd name="T5" fmla="*/ 60 h 96"/>
                <a:gd name="T6" fmla="*/ 84 w 96"/>
                <a:gd name="T7" fmla="*/ 60 h 96"/>
                <a:gd name="T8" fmla="*/ 84 w 96"/>
                <a:gd name="T9" fmla="*/ 64 h 96"/>
                <a:gd name="T10" fmla="*/ 60 w 96"/>
                <a:gd name="T11" fmla="*/ 64 h 96"/>
                <a:gd name="T12" fmla="*/ 60 w 96"/>
                <a:gd name="T13" fmla="*/ 72 h 96"/>
                <a:gd name="T14" fmla="*/ 84 w 96"/>
                <a:gd name="T15" fmla="*/ 72 h 96"/>
                <a:gd name="T16" fmla="*/ 84 w 96"/>
                <a:gd name="T17" fmla="*/ 76 h 96"/>
                <a:gd name="T18" fmla="*/ 60 w 96"/>
                <a:gd name="T19" fmla="*/ 76 h 96"/>
                <a:gd name="T20" fmla="*/ 60 w 96"/>
                <a:gd name="T21" fmla="*/ 84 h 96"/>
                <a:gd name="T22" fmla="*/ 92 w 96"/>
                <a:gd name="T23" fmla="*/ 84 h 96"/>
                <a:gd name="T24" fmla="*/ 96 w 96"/>
                <a:gd name="T25" fmla="*/ 80 h 96"/>
                <a:gd name="T26" fmla="*/ 96 w 96"/>
                <a:gd name="T27" fmla="*/ 16 h 96"/>
                <a:gd name="T28" fmla="*/ 92 w 96"/>
                <a:gd name="T29" fmla="*/ 12 h 96"/>
                <a:gd name="T30" fmla="*/ 66 w 96"/>
                <a:gd name="T31" fmla="*/ 52 h 96"/>
                <a:gd name="T32" fmla="*/ 60 w 96"/>
                <a:gd name="T33" fmla="*/ 50 h 96"/>
                <a:gd name="T34" fmla="*/ 60 w 96"/>
                <a:gd name="T35" fmla="*/ 30 h 96"/>
                <a:gd name="T36" fmla="*/ 68 w 96"/>
                <a:gd name="T37" fmla="*/ 28 h 96"/>
                <a:gd name="T38" fmla="*/ 68 w 96"/>
                <a:gd name="T39" fmla="*/ 40 h 96"/>
                <a:gd name="T40" fmla="*/ 79 w 96"/>
                <a:gd name="T41" fmla="*/ 40 h 96"/>
                <a:gd name="T42" fmla="*/ 66 w 96"/>
                <a:gd name="T43" fmla="*/ 52 h 96"/>
                <a:gd name="T44" fmla="*/ 72 w 96"/>
                <a:gd name="T45" fmla="*/ 36 h 96"/>
                <a:gd name="T46" fmla="*/ 72 w 96"/>
                <a:gd name="T47" fmla="*/ 24 h 96"/>
                <a:gd name="T48" fmla="*/ 84 w 96"/>
                <a:gd name="T49" fmla="*/ 36 h 96"/>
                <a:gd name="T50" fmla="*/ 72 w 96"/>
                <a:gd name="T51" fmla="*/ 36 h 96"/>
                <a:gd name="T52" fmla="*/ 32 w 96"/>
                <a:gd name="T53" fmla="*/ 38 h 96"/>
                <a:gd name="T54" fmla="*/ 33 w 96"/>
                <a:gd name="T55" fmla="*/ 41 h 96"/>
                <a:gd name="T56" fmla="*/ 32 w 96"/>
                <a:gd name="T57" fmla="*/ 44 h 96"/>
                <a:gd name="T58" fmla="*/ 31 w 96"/>
                <a:gd name="T59" fmla="*/ 46 h 96"/>
                <a:gd name="T60" fmla="*/ 29 w 96"/>
                <a:gd name="T61" fmla="*/ 47 h 96"/>
                <a:gd name="T62" fmla="*/ 27 w 96"/>
                <a:gd name="T63" fmla="*/ 47 h 96"/>
                <a:gd name="T64" fmla="*/ 24 w 96"/>
                <a:gd name="T65" fmla="*/ 47 h 96"/>
                <a:gd name="T66" fmla="*/ 24 w 96"/>
                <a:gd name="T67" fmla="*/ 47 h 96"/>
                <a:gd name="T68" fmla="*/ 24 w 96"/>
                <a:gd name="T69" fmla="*/ 35 h 96"/>
                <a:gd name="T70" fmla="*/ 27 w 96"/>
                <a:gd name="T71" fmla="*/ 35 h 96"/>
                <a:gd name="T72" fmla="*/ 29 w 96"/>
                <a:gd name="T73" fmla="*/ 35 h 96"/>
                <a:gd name="T74" fmla="*/ 31 w 96"/>
                <a:gd name="T75" fmla="*/ 36 h 96"/>
                <a:gd name="T76" fmla="*/ 32 w 96"/>
                <a:gd name="T77" fmla="*/ 38 h 96"/>
                <a:gd name="T78" fmla="*/ 0 w 96"/>
                <a:gd name="T79" fmla="*/ 13 h 96"/>
                <a:gd name="T80" fmla="*/ 0 w 96"/>
                <a:gd name="T81" fmla="*/ 83 h 96"/>
                <a:gd name="T82" fmla="*/ 56 w 96"/>
                <a:gd name="T83" fmla="*/ 96 h 96"/>
                <a:gd name="T84" fmla="*/ 56 w 96"/>
                <a:gd name="T85" fmla="*/ 0 h 96"/>
                <a:gd name="T86" fmla="*/ 0 w 96"/>
                <a:gd name="T87" fmla="*/ 13 h 96"/>
                <a:gd name="T88" fmla="*/ 41 w 96"/>
                <a:gd name="T89" fmla="*/ 43 h 96"/>
                <a:gd name="T90" fmla="*/ 40 w 96"/>
                <a:gd name="T91" fmla="*/ 46 h 96"/>
                <a:gd name="T92" fmla="*/ 39 w 96"/>
                <a:gd name="T93" fmla="*/ 48 h 96"/>
                <a:gd name="T94" fmla="*/ 38 w 96"/>
                <a:gd name="T95" fmla="*/ 50 h 96"/>
                <a:gd name="T96" fmla="*/ 35 w 96"/>
                <a:gd name="T97" fmla="*/ 52 h 96"/>
                <a:gd name="T98" fmla="*/ 33 w 96"/>
                <a:gd name="T99" fmla="*/ 53 h 96"/>
                <a:gd name="T100" fmla="*/ 30 w 96"/>
                <a:gd name="T101" fmla="*/ 54 h 96"/>
                <a:gd name="T102" fmla="*/ 27 w 96"/>
                <a:gd name="T103" fmla="*/ 54 h 96"/>
                <a:gd name="T104" fmla="*/ 24 w 96"/>
                <a:gd name="T105" fmla="*/ 54 h 96"/>
                <a:gd name="T106" fmla="*/ 24 w 96"/>
                <a:gd name="T107" fmla="*/ 68 h 96"/>
                <a:gd name="T108" fmla="*/ 16 w 96"/>
                <a:gd name="T109" fmla="*/ 67 h 96"/>
                <a:gd name="T110" fmla="*/ 16 w 96"/>
                <a:gd name="T111" fmla="*/ 29 h 96"/>
                <a:gd name="T112" fmla="*/ 28 w 96"/>
                <a:gd name="T113" fmla="*/ 28 h 96"/>
                <a:gd name="T114" fmla="*/ 34 w 96"/>
                <a:gd name="T115" fmla="*/ 29 h 96"/>
                <a:gd name="T116" fmla="*/ 38 w 96"/>
                <a:gd name="T117" fmla="*/ 31 h 96"/>
                <a:gd name="T118" fmla="*/ 41 w 96"/>
                <a:gd name="T119" fmla="*/ 35 h 96"/>
                <a:gd name="T120" fmla="*/ 41 w 96"/>
                <a:gd name="T121" fmla="*/ 40 h 96"/>
                <a:gd name="T122" fmla="*/ 41 w 96"/>
                <a:gd name="T123"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92" y="12"/>
                  </a:moveTo>
                  <a:cubicBezTo>
                    <a:pt x="60" y="12"/>
                    <a:pt x="60" y="12"/>
                    <a:pt x="60" y="12"/>
                  </a:cubicBezTo>
                  <a:cubicBezTo>
                    <a:pt x="60" y="60"/>
                    <a:pt x="60" y="60"/>
                    <a:pt x="60" y="60"/>
                  </a:cubicBezTo>
                  <a:cubicBezTo>
                    <a:pt x="84" y="60"/>
                    <a:pt x="84" y="60"/>
                    <a:pt x="84" y="60"/>
                  </a:cubicBezTo>
                  <a:cubicBezTo>
                    <a:pt x="84" y="64"/>
                    <a:pt x="84" y="64"/>
                    <a:pt x="84" y="64"/>
                  </a:cubicBezTo>
                  <a:cubicBezTo>
                    <a:pt x="60" y="64"/>
                    <a:pt x="60" y="64"/>
                    <a:pt x="60" y="64"/>
                  </a:cubicBezTo>
                  <a:cubicBezTo>
                    <a:pt x="60" y="72"/>
                    <a:pt x="60" y="72"/>
                    <a:pt x="60" y="72"/>
                  </a:cubicBezTo>
                  <a:cubicBezTo>
                    <a:pt x="84" y="72"/>
                    <a:pt x="84" y="72"/>
                    <a:pt x="84" y="72"/>
                  </a:cubicBezTo>
                  <a:cubicBezTo>
                    <a:pt x="84" y="76"/>
                    <a:pt x="84" y="76"/>
                    <a:pt x="84"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66" y="52"/>
                  </a:moveTo>
                  <a:cubicBezTo>
                    <a:pt x="64" y="52"/>
                    <a:pt x="62" y="51"/>
                    <a:pt x="60" y="50"/>
                  </a:cubicBezTo>
                  <a:cubicBezTo>
                    <a:pt x="60" y="30"/>
                    <a:pt x="60" y="30"/>
                    <a:pt x="60" y="30"/>
                  </a:cubicBezTo>
                  <a:cubicBezTo>
                    <a:pt x="62" y="29"/>
                    <a:pt x="65" y="28"/>
                    <a:pt x="68" y="28"/>
                  </a:cubicBezTo>
                  <a:cubicBezTo>
                    <a:pt x="68" y="40"/>
                    <a:pt x="68" y="40"/>
                    <a:pt x="68" y="40"/>
                  </a:cubicBezTo>
                  <a:cubicBezTo>
                    <a:pt x="79" y="40"/>
                    <a:pt x="79" y="40"/>
                    <a:pt x="79" y="40"/>
                  </a:cubicBezTo>
                  <a:cubicBezTo>
                    <a:pt x="79" y="47"/>
                    <a:pt x="74" y="52"/>
                    <a:pt x="66" y="52"/>
                  </a:cubicBezTo>
                  <a:close/>
                  <a:moveTo>
                    <a:pt x="72" y="36"/>
                  </a:moveTo>
                  <a:cubicBezTo>
                    <a:pt x="72" y="24"/>
                    <a:pt x="72" y="24"/>
                    <a:pt x="72" y="24"/>
                  </a:cubicBezTo>
                  <a:cubicBezTo>
                    <a:pt x="79" y="24"/>
                    <a:pt x="84" y="29"/>
                    <a:pt x="84" y="36"/>
                  </a:cubicBezTo>
                  <a:lnTo>
                    <a:pt x="72" y="36"/>
                  </a:lnTo>
                  <a:close/>
                  <a:moveTo>
                    <a:pt x="32" y="38"/>
                  </a:moveTo>
                  <a:cubicBezTo>
                    <a:pt x="33" y="39"/>
                    <a:pt x="33" y="40"/>
                    <a:pt x="33" y="41"/>
                  </a:cubicBezTo>
                  <a:cubicBezTo>
                    <a:pt x="33" y="42"/>
                    <a:pt x="33" y="43"/>
                    <a:pt x="32" y="44"/>
                  </a:cubicBezTo>
                  <a:cubicBezTo>
                    <a:pt x="32" y="45"/>
                    <a:pt x="32" y="45"/>
                    <a:pt x="31" y="46"/>
                  </a:cubicBezTo>
                  <a:cubicBezTo>
                    <a:pt x="31" y="46"/>
                    <a:pt x="30" y="47"/>
                    <a:pt x="29" y="47"/>
                  </a:cubicBezTo>
                  <a:cubicBezTo>
                    <a:pt x="29" y="47"/>
                    <a:pt x="28" y="47"/>
                    <a:pt x="27" y="47"/>
                  </a:cubicBezTo>
                  <a:cubicBezTo>
                    <a:pt x="24" y="47"/>
                    <a:pt x="24" y="47"/>
                    <a:pt x="24" y="47"/>
                  </a:cubicBezTo>
                  <a:cubicBezTo>
                    <a:pt x="24" y="47"/>
                    <a:pt x="24" y="47"/>
                    <a:pt x="24" y="47"/>
                  </a:cubicBezTo>
                  <a:cubicBezTo>
                    <a:pt x="24" y="35"/>
                    <a:pt x="24" y="35"/>
                    <a:pt x="24" y="35"/>
                  </a:cubicBezTo>
                  <a:cubicBezTo>
                    <a:pt x="27" y="35"/>
                    <a:pt x="27" y="35"/>
                    <a:pt x="27" y="35"/>
                  </a:cubicBezTo>
                  <a:cubicBezTo>
                    <a:pt x="28" y="35"/>
                    <a:pt x="29" y="35"/>
                    <a:pt x="29" y="35"/>
                  </a:cubicBezTo>
                  <a:cubicBezTo>
                    <a:pt x="30" y="36"/>
                    <a:pt x="31" y="36"/>
                    <a:pt x="31" y="36"/>
                  </a:cubicBezTo>
                  <a:cubicBezTo>
                    <a:pt x="32" y="37"/>
                    <a:pt x="32" y="37"/>
                    <a:pt x="32" y="38"/>
                  </a:cubicBezTo>
                  <a:close/>
                  <a:moveTo>
                    <a:pt x="0" y="13"/>
                  </a:moveTo>
                  <a:cubicBezTo>
                    <a:pt x="0" y="83"/>
                    <a:pt x="0" y="83"/>
                    <a:pt x="0" y="83"/>
                  </a:cubicBezTo>
                  <a:cubicBezTo>
                    <a:pt x="56" y="96"/>
                    <a:pt x="56" y="96"/>
                    <a:pt x="56" y="96"/>
                  </a:cubicBezTo>
                  <a:cubicBezTo>
                    <a:pt x="56" y="0"/>
                    <a:pt x="56" y="0"/>
                    <a:pt x="56" y="0"/>
                  </a:cubicBezTo>
                  <a:lnTo>
                    <a:pt x="0" y="13"/>
                  </a:lnTo>
                  <a:close/>
                  <a:moveTo>
                    <a:pt x="41" y="43"/>
                  </a:moveTo>
                  <a:cubicBezTo>
                    <a:pt x="41" y="44"/>
                    <a:pt x="41" y="45"/>
                    <a:pt x="40" y="46"/>
                  </a:cubicBezTo>
                  <a:cubicBezTo>
                    <a:pt x="40" y="47"/>
                    <a:pt x="40" y="48"/>
                    <a:pt x="39" y="48"/>
                  </a:cubicBezTo>
                  <a:cubicBezTo>
                    <a:pt x="39" y="49"/>
                    <a:pt x="38" y="50"/>
                    <a:pt x="38" y="50"/>
                  </a:cubicBezTo>
                  <a:cubicBezTo>
                    <a:pt x="37" y="51"/>
                    <a:pt x="36" y="52"/>
                    <a:pt x="35" y="52"/>
                  </a:cubicBezTo>
                  <a:cubicBezTo>
                    <a:pt x="35" y="53"/>
                    <a:pt x="34" y="53"/>
                    <a:pt x="33" y="53"/>
                  </a:cubicBezTo>
                  <a:cubicBezTo>
                    <a:pt x="32" y="54"/>
                    <a:pt x="31" y="54"/>
                    <a:pt x="30" y="54"/>
                  </a:cubicBezTo>
                  <a:cubicBezTo>
                    <a:pt x="29" y="54"/>
                    <a:pt x="28" y="54"/>
                    <a:pt x="27" y="54"/>
                  </a:cubicBezTo>
                  <a:cubicBezTo>
                    <a:pt x="24" y="54"/>
                    <a:pt x="24" y="54"/>
                    <a:pt x="24" y="54"/>
                  </a:cubicBezTo>
                  <a:cubicBezTo>
                    <a:pt x="24" y="68"/>
                    <a:pt x="24" y="68"/>
                    <a:pt x="24" y="68"/>
                  </a:cubicBezTo>
                  <a:cubicBezTo>
                    <a:pt x="16" y="67"/>
                    <a:pt x="16" y="67"/>
                    <a:pt x="16" y="67"/>
                  </a:cubicBezTo>
                  <a:cubicBezTo>
                    <a:pt x="16" y="29"/>
                    <a:pt x="16" y="29"/>
                    <a:pt x="16" y="29"/>
                  </a:cubicBezTo>
                  <a:cubicBezTo>
                    <a:pt x="28" y="28"/>
                    <a:pt x="28" y="28"/>
                    <a:pt x="28" y="28"/>
                  </a:cubicBezTo>
                  <a:cubicBezTo>
                    <a:pt x="30" y="28"/>
                    <a:pt x="32" y="28"/>
                    <a:pt x="34" y="29"/>
                  </a:cubicBezTo>
                  <a:cubicBezTo>
                    <a:pt x="35" y="29"/>
                    <a:pt x="37" y="30"/>
                    <a:pt x="38" y="31"/>
                  </a:cubicBezTo>
                  <a:cubicBezTo>
                    <a:pt x="39" y="32"/>
                    <a:pt x="40" y="33"/>
                    <a:pt x="41" y="35"/>
                  </a:cubicBezTo>
                  <a:cubicBezTo>
                    <a:pt x="41" y="36"/>
                    <a:pt x="41" y="38"/>
                    <a:pt x="41" y="40"/>
                  </a:cubicBezTo>
                  <a:cubicBezTo>
                    <a:pt x="41" y="41"/>
                    <a:pt x="41" y="42"/>
                    <a:pt x="41" y="43"/>
                  </a:cubicBez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sp>
          <p:nvSpPr>
            <p:cNvPr id="36" name="Freeform 35"/>
            <p:cNvSpPr>
              <a:spLocks noChangeAspect="1" noEditPoints="1"/>
            </p:cNvSpPr>
            <p:nvPr/>
          </p:nvSpPr>
          <p:spPr bwMode="auto">
            <a:xfrm>
              <a:off x="10896917" y="3788864"/>
              <a:ext cx="502920" cy="507351"/>
            </a:xfrm>
            <a:custGeom>
              <a:avLst/>
              <a:gdLst>
                <a:gd name="T0" fmla="*/ 60 w 96"/>
                <a:gd name="T1" fmla="*/ 12 h 96"/>
                <a:gd name="T2" fmla="*/ 68 w 96"/>
                <a:gd name="T3" fmla="*/ 20 h 96"/>
                <a:gd name="T4" fmla="*/ 60 w 96"/>
                <a:gd name="T5" fmla="*/ 28 h 96"/>
                <a:gd name="T6" fmla="*/ 68 w 96"/>
                <a:gd name="T7" fmla="*/ 32 h 96"/>
                <a:gd name="T8" fmla="*/ 60 w 96"/>
                <a:gd name="T9" fmla="*/ 40 h 96"/>
                <a:gd name="T10" fmla="*/ 68 w 96"/>
                <a:gd name="T11" fmla="*/ 44 h 96"/>
                <a:gd name="T12" fmla="*/ 60 w 96"/>
                <a:gd name="T13" fmla="*/ 52 h 96"/>
                <a:gd name="T14" fmla="*/ 68 w 96"/>
                <a:gd name="T15" fmla="*/ 56 h 96"/>
                <a:gd name="T16" fmla="*/ 60 w 96"/>
                <a:gd name="T17" fmla="*/ 64 h 96"/>
                <a:gd name="T18" fmla="*/ 68 w 96"/>
                <a:gd name="T19" fmla="*/ 68 h 96"/>
                <a:gd name="T20" fmla="*/ 60 w 96"/>
                <a:gd name="T21" fmla="*/ 76 h 96"/>
                <a:gd name="T22" fmla="*/ 92 w 96"/>
                <a:gd name="T23" fmla="*/ 84 h 96"/>
                <a:gd name="T24" fmla="*/ 96 w 96"/>
                <a:gd name="T25" fmla="*/ 16 h 96"/>
                <a:gd name="T26" fmla="*/ 88 w 96"/>
                <a:gd name="T27" fmla="*/ 76 h 96"/>
                <a:gd name="T28" fmla="*/ 72 w 96"/>
                <a:gd name="T29" fmla="*/ 68 h 96"/>
                <a:gd name="T30" fmla="*/ 88 w 96"/>
                <a:gd name="T31" fmla="*/ 76 h 96"/>
                <a:gd name="T32" fmla="*/ 72 w 96"/>
                <a:gd name="T33" fmla="*/ 64 h 96"/>
                <a:gd name="T34" fmla="*/ 88 w 96"/>
                <a:gd name="T35" fmla="*/ 56 h 96"/>
                <a:gd name="T36" fmla="*/ 88 w 96"/>
                <a:gd name="T37" fmla="*/ 52 h 96"/>
                <a:gd name="T38" fmla="*/ 72 w 96"/>
                <a:gd name="T39" fmla="*/ 44 h 96"/>
                <a:gd name="T40" fmla="*/ 88 w 96"/>
                <a:gd name="T41" fmla="*/ 52 h 96"/>
                <a:gd name="T42" fmla="*/ 72 w 96"/>
                <a:gd name="T43" fmla="*/ 40 h 96"/>
                <a:gd name="T44" fmla="*/ 88 w 96"/>
                <a:gd name="T45" fmla="*/ 32 h 96"/>
                <a:gd name="T46" fmla="*/ 88 w 96"/>
                <a:gd name="T47" fmla="*/ 28 h 96"/>
                <a:gd name="T48" fmla="*/ 72 w 96"/>
                <a:gd name="T49" fmla="*/ 20 h 96"/>
                <a:gd name="T50" fmla="*/ 88 w 96"/>
                <a:gd name="T51" fmla="*/ 28 h 96"/>
                <a:gd name="T52" fmla="*/ 0 w 96"/>
                <a:gd name="T53" fmla="*/ 83 h 96"/>
                <a:gd name="T54" fmla="*/ 56 w 96"/>
                <a:gd name="T55" fmla="*/ 0 h 96"/>
                <a:gd name="T56" fmla="*/ 33 w 96"/>
                <a:gd name="T57" fmla="*/ 68 h 96"/>
                <a:gd name="T58" fmla="*/ 27 w 96"/>
                <a:gd name="T59" fmla="*/ 54 h 96"/>
                <a:gd name="T60" fmla="*/ 27 w 96"/>
                <a:gd name="T61" fmla="*/ 53 h 96"/>
                <a:gd name="T62" fmla="*/ 26 w 96"/>
                <a:gd name="T63" fmla="*/ 52 h 96"/>
                <a:gd name="T64" fmla="*/ 26 w 96"/>
                <a:gd name="T65" fmla="*/ 53 h 96"/>
                <a:gd name="T66" fmla="*/ 26 w 96"/>
                <a:gd name="T67" fmla="*/ 55 h 96"/>
                <a:gd name="T68" fmla="*/ 12 w 96"/>
                <a:gd name="T69" fmla="*/ 66 h 96"/>
                <a:gd name="T70" fmla="*/ 13 w 96"/>
                <a:gd name="T71" fmla="*/ 30 h 96"/>
                <a:gd name="T72" fmla="*/ 26 w 96"/>
                <a:gd name="T73" fmla="*/ 41 h 96"/>
                <a:gd name="T74" fmla="*/ 26 w 96"/>
                <a:gd name="T75" fmla="*/ 42 h 96"/>
                <a:gd name="T76" fmla="*/ 27 w 96"/>
                <a:gd name="T77" fmla="*/ 44 h 96"/>
                <a:gd name="T78" fmla="*/ 27 w 96"/>
                <a:gd name="T79" fmla="*/ 43 h 96"/>
                <a:gd name="T80" fmla="*/ 28 w 96"/>
                <a:gd name="T81" fmla="*/ 41 h 96"/>
                <a:gd name="T82" fmla="*/ 33 w 96"/>
                <a:gd name="T83" fmla="*/ 29 h 96"/>
                <a:gd name="T84" fmla="*/ 32 w 96"/>
                <a:gd name="T85" fmla="*/ 48 h 96"/>
                <a:gd name="T86" fmla="*/ 33 w 96"/>
                <a:gd name="T87"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5"/>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3"/>
                    <a:pt x="0" y="83"/>
                    <a:pt x="0" y="83"/>
                  </a:cubicBezTo>
                  <a:cubicBezTo>
                    <a:pt x="56" y="96"/>
                    <a:pt x="56" y="96"/>
                    <a:pt x="56" y="96"/>
                  </a:cubicBezTo>
                  <a:cubicBezTo>
                    <a:pt x="56" y="0"/>
                    <a:pt x="56" y="0"/>
                    <a:pt x="56" y="0"/>
                  </a:cubicBezTo>
                  <a:lnTo>
                    <a:pt x="0" y="13"/>
                  </a:lnTo>
                  <a:close/>
                  <a:moveTo>
                    <a:pt x="33" y="68"/>
                  </a:moveTo>
                  <a:cubicBezTo>
                    <a:pt x="27" y="55"/>
                    <a:pt x="27" y="55"/>
                    <a:pt x="27" y="55"/>
                  </a:cubicBezTo>
                  <a:cubicBezTo>
                    <a:pt x="27" y="55"/>
                    <a:pt x="27" y="55"/>
                    <a:pt x="27" y="54"/>
                  </a:cubicBezTo>
                  <a:cubicBezTo>
                    <a:pt x="27" y="54"/>
                    <a:pt x="27" y="54"/>
                    <a:pt x="27" y="54"/>
                  </a:cubicBezTo>
                  <a:cubicBezTo>
                    <a:pt x="27" y="54"/>
                    <a:pt x="27" y="53"/>
                    <a:pt x="27" y="53"/>
                  </a:cubicBezTo>
                  <a:cubicBezTo>
                    <a:pt x="27" y="53"/>
                    <a:pt x="27" y="53"/>
                    <a:pt x="27" y="52"/>
                  </a:cubicBezTo>
                  <a:cubicBezTo>
                    <a:pt x="26" y="52"/>
                    <a:pt x="26" y="52"/>
                    <a:pt x="26" y="52"/>
                  </a:cubicBezTo>
                  <a:cubicBezTo>
                    <a:pt x="26" y="52"/>
                    <a:pt x="26" y="53"/>
                    <a:pt x="26" y="53"/>
                  </a:cubicBezTo>
                  <a:cubicBezTo>
                    <a:pt x="26" y="53"/>
                    <a:pt x="26" y="53"/>
                    <a:pt x="26" y="53"/>
                  </a:cubicBezTo>
                  <a:cubicBezTo>
                    <a:pt x="26" y="54"/>
                    <a:pt x="26" y="54"/>
                    <a:pt x="26" y="54"/>
                  </a:cubicBezTo>
                  <a:cubicBezTo>
                    <a:pt x="26" y="54"/>
                    <a:pt x="26" y="55"/>
                    <a:pt x="26" y="55"/>
                  </a:cubicBezTo>
                  <a:cubicBezTo>
                    <a:pt x="20" y="67"/>
                    <a:pt x="20" y="67"/>
                    <a:pt x="20" y="67"/>
                  </a:cubicBezTo>
                  <a:cubicBezTo>
                    <a:pt x="12" y="66"/>
                    <a:pt x="12" y="66"/>
                    <a:pt x="12" y="66"/>
                  </a:cubicBezTo>
                  <a:cubicBezTo>
                    <a:pt x="22" y="48"/>
                    <a:pt x="22" y="48"/>
                    <a:pt x="22" y="48"/>
                  </a:cubicBezTo>
                  <a:cubicBezTo>
                    <a:pt x="13" y="30"/>
                    <a:pt x="13" y="30"/>
                    <a:pt x="13" y="30"/>
                  </a:cubicBezTo>
                  <a:cubicBezTo>
                    <a:pt x="21" y="29"/>
                    <a:pt x="21" y="29"/>
                    <a:pt x="21" y="29"/>
                  </a:cubicBezTo>
                  <a:cubicBezTo>
                    <a:pt x="26" y="41"/>
                    <a:pt x="26" y="41"/>
                    <a:pt x="26" y="41"/>
                  </a:cubicBezTo>
                  <a:cubicBezTo>
                    <a:pt x="26" y="41"/>
                    <a:pt x="26" y="41"/>
                    <a:pt x="26" y="41"/>
                  </a:cubicBezTo>
                  <a:cubicBezTo>
                    <a:pt x="26" y="41"/>
                    <a:pt x="26" y="42"/>
                    <a:pt x="26" y="42"/>
                  </a:cubicBezTo>
                  <a:cubicBezTo>
                    <a:pt x="26" y="42"/>
                    <a:pt x="27" y="43"/>
                    <a:pt x="27" y="43"/>
                  </a:cubicBezTo>
                  <a:cubicBezTo>
                    <a:pt x="27" y="43"/>
                    <a:pt x="27" y="43"/>
                    <a:pt x="27" y="44"/>
                  </a:cubicBezTo>
                  <a:cubicBezTo>
                    <a:pt x="27" y="44"/>
                    <a:pt x="27" y="44"/>
                    <a:pt x="27" y="44"/>
                  </a:cubicBezTo>
                  <a:cubicBezTo>
                    <a:pt x="27" y="44"/>
                    <a:pt x="27" y="43"/>
                    <a:pt x="27" y="43"/>
                  </a:cubicBezTo>
                  <a:cubicBezTo>
                    <a:pt x="27" y="43"/>
                    <a:pt x="27" y="43"/>
                    <a:pt x="27" y="42"/>
                  </a:cubicBezTo>
                  <a:cubicBezTo>
                    <a:pt x="27" y="42"/>
                    <a:pt x="27" y="42"/>
                    <a:pt x="28" y="41"/>
                  </a:cubicBezTo>
                  <a:cubicBezTo>
                    <a:pt x="28" y="41"/>
                    <a:pt x="28" y="41"/>
                    <a:pt x="28" y="40"/>
                  </a:cubicBezTo>
                  <a:cubicBezTo>
                    <a:pt x="33" y="29"/>
                    <a:pt x="33" y="29"/>
                    <a:pt x="33" y="29"/>
                  </a:cubicBezTo>
                  <a:cubicBezTo>
                    <a:pt x="42" y="28"/>
                    <a:pt x="42" y="28"/>
                    <a:pt x="42" y="28"/>
                  </a:cubicBezTo>
                  <a:cubicBezTo>
                    <a:pt x="32" y="48"/>
                    <a:pt x="32" y="48"/>
                    <a:pt x="32" y="48"/>
                  </a:cubicBezTo>
                  <a:cubicBezTo>
                    <a:pt x="42" y="68"/>
                    <a:pt x="42" y="68"/>
                    <a:pt x="42" y="68"/>
                  </a:cubicBezTo>
                  <a:lnTo>
                    <a:pt x="33" y="68"/>
                  </a:lnTo>
                  <a:close/>
                </a:path>
              </a:pathLst>
            </a:custGeom>
            <a:solidFill>
              <a:schemeClr val="bg1"/>
            </a:solidFill>
            <a:ln>
              <a:noFill/>
            </a:ln>
            <a:extLst/>
          </p:spPr>
          <p:txBody>
            <a:bodyPr vert="horz" wrap="square" lIns="86107" tIns="43053" rIns="86107" bIns="4305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96">
                <a:solidFill>
                  <a:srgbClr val="505050"/>
                </a:solidFill>
              </a:endParaRPr>
            </a:p>
          </p:txBody>
        </p:sp>
      </p:grpSp>
      <p:sp>
        <p:nvSpPr>
          <p:cNvPr id="3" name="Slide Number Placeholder 2"/>
          <p:cNvSpPr>
            <a:spLocks noGrp="1"/>
          </p:cNvSpPr>
          <p:nvPr>
            <p:ph type="sldNum" sz="quarter" idx="12"/>
          </p:nvPr>
        </p:nvSpPr>
        <p:spPr/>
        <p:txBody>
          <a:bodyPr/>
          <a:lstStyle/>
          <a:p>
            <a:fld id="{727B4C2D-45E2-4621-8491-2995EB46A674}" type="slidenum">
              <a:rPr lang="en-US" smtClean="0"/>
              <a:pPr/>
              <a:t>6</a:t>
            </a:fld>
            <a:endParaRPr lang="en-US" dirty="0"/>
          </a:p>
        </p:txBody>
      </p:sp>
    </p:spTree>
    <p:extLst>
      <p:ext uri="{BB962C8B-B14F-4D97-AF65-F5344CB8AC3E}">
        <p14:creationId xmlns:p14="http://schemas.microsoft.com/office/powerpoint/2010/main" val="41090010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750" fill="hold"/>
                                        <p:tgtEl>
                                          <p:spTgt spid="67"/>
                                        </p:tgtEl>
                                        <p:attrNameLst>
                                          <p:attrName>ppt_x</p:attrName>
                                        </p:attrNameLst>
                                      </p:cBhvr>
                                      <p:tavLst>
                                        <p:tav tm="0">
                                          <p:val>
                                            <p:strVal val="#ppt_x"/>
                                          </p:val>
                                        </p:tav>
                                        <p:tav tm="100000">
                                          <p:val>
                                            <p:strVal val="#ppt_x"/>
                                          </p:val>
                                        </p:tav>
                                      </p:tavLst>
                                    </p:anim>
                                    <p:anim calcmode="lin" valueType="num">
                                      <p:cBhvr additive="base">
                                        <p:cTn id="8" dur="750" fill="hold"/>
                                        <p:tgtEl>
                                          <p:spTgt spid="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750" fill="hold"/>
                                        <p:tgtEl>
                                          <p:spTgt spid="4"/>
                                        </p:tgtEl>
                                        <p:attrNameLst>
                                          <p:attrName>ppt_x</p:attrName>
                                        </p:attrNameLst>
                                      </p:cBhvr>
                                      <p:tavLst>
                                        <p:tav tm="0">
                                          <p:val>
                                            <p:strVal val="#ppt_x"/>
                                          </p:val>
                                        </p:tav>
                                        <p:tav tm="100000">
                                          <p:val>
                                            <p:strVal val="#ppt_x"/>
                                          </p:val>
                                        </p:tav>
                                      </p:tavLst>
                                    </p:anim>
                                    <p:anim calcmode="lin" valueType="num">
                                      <p:cBhvr additive="base">
                                        <p:cTn id="14" dur="75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ppt_x"/>
                                          </p:val>
                                        </p:tav>
                                        <p:tav tm="100000">
                                          <p:val>
                                            <p:strVal val="#ppt_x"/>
                                          </p:val>
                                        </p:tav>
                                      </p:tavLst>
                                    </p:anim>
                                    <p:anim calcmode="lin" valueType="num">
                                      <p:cBhvr additive="base">
                                        <p:cTn id="20" dur="7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5"/>
          <p:cNvSpPr>
            <a:spLocks noGrp="1"/>
          </p:cNvSpPr>
          <p:nvPr>
            <p:ph type="title"/>
          </p:nvPr>
        </p:nvSpPr>
        <p:spPr>
          <a:xfrm>
            <a:off x="249623" y="290450"/>
            <a:ext cx="11370960" cy="762479"/>
          </a:xfrm>
        </p:spPr>
        <p:txBody>
          <a:bodyPr/>
          <a:lstStyle/>
          <a:p>
            <a:r>
              <a:rPr lang="en-US" sz="4400" dirty="0" smtClean="0"/>
              <a:t>App shapes for Office 2013 (all Store supported)</a:t>
            </a:r>
            <a:endParaRPr lang="en-US" sz="4400" dirty="0"/>
          </a:p>
        </p:txBody>
      </p:sp>
      <p:grpSp>
        <p:nvGrpSpPr>
          <p:cNvPr id="2" name="Group 1"/>
          <p:cNvGrpSpPr/>
          <p:nvPr/>
        </p:nvGrpSpPr>
        <p:grpSpPr>
          <a:xfrm>
            <a:off x="320508" y="1176084"/>
            <a:ext cx="10842792" cy="5556812"/>
            <a:chOff x="327020" y="1168761"/>
            <a:chExt cx="11122282" cy="5700048"/>
          </a:xfrm>
        </p:grpSpPr>
        <p:sp>
          <p:nvSpPr>
            <p:cNvPr id="32" name="Rectangle 31"/>
            <p:cNvSpPr/>
            <p:nvPr/>
          </p:nvSpPr>
          <p:spPr>
            <a:xfrm>
              <a:off x="327020" y="1168761"/>
              <a:ext cx="4190666" cy="1778515"/>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vert="horz" lIns="91358" tIns="45681" rIns="91358" bIns="45681" rtlCol="0" anchor="t"/>
            <a:lstStyle/>
            <a:p>
              <a:pPr defTabSz="913912"/>
              <a:endParaRPr lang="en-US" sz="1300">
                <a:solidFill>
                  <a:srgbClr val="FFFFFF">
                    <a:alpha val="99000"/>
                  </a:srgbClr>
                </a:solidFill>
              </a:endParaRPr>
            </a:p>
          </p:txBody>
        </p:sp>
        <p:sp>
          <p:nvSpPr>
            <p:cNvPr id="33" name="Rectangle 32"/>
            <p:cNvSpPr/>
            <p:nvPr/>
          </p:nvSpPr>
          <p:spPr>
            <a:xfrm>
              <a:off x="327020" y="3080450"/>
              <a:ext cx="4190666" cy="1778515"/>
            </a:xfrm>
            <a:prstGeom prst="rect">
              <a:avLst/>
            </a:prstGeom>
            <a:solidFill>
              <a:schemeClr val="bg1">
                <a:lumMod val="95000"/>
              </a:schemeClr>
            </a:solidFill>
            <a:ln>
              <a:noFill/>
            </a:ln>
          </p:spPr>
          <p:style>
            <a:lnRef idx="1">
              <a:schemeClr val="dk1"/>
            </a:lnRef>
            <a:fillRef idx="2">
              <a:schemeClr val="dk1"/>
            </a:fillRef>
            <a:effectRef idx="1">
              <a:schemeClr val="dk1"/>
            </a:effectRef>
            <a:fontRef idx="minor">
              <a:schemeClr val="dk1"/>
            </a:fontRef>
          </p:style>
          <p:txBody>
            <a:bodyPr vert="horz" lIns="91358" tIns="45681" rIns="91358" bIns="45681" rtlCol="0" anchor="t"/>
            <a:lstStyle/>
            <a:p>
              <a:pPr defTabSz="913912"/>
              <a:endParaRPr lang="en-US" sz="1300">
                <a:solidFill>
                  <a:srgbClr val="FFFFFF">
                    <a:alpha val="99000"/>
                  </a:srgbClr>
                </a:solidFill>
              </a:endParaRPr>
            </a:p>
          </p:txBody>
        </p:sp>
        <p:sp>
          <p:nvSpPr>
            <p:cNvPr id="34" name="Rectangle 33"/>
            <p:cNvSpPr/>
            <p:nvPr/>
          </p:nvSpPr>
          <p:spPr>
            <a:xfrm>
              <a:off x="327020" y="4992139"/>
              <a:ext cx="4190666" cy="1778515"/>
            </a:xfrm>
            <a:prstGeom prst="rect">
              <a:avLst/>
            </a:prstGeom>
            <a:solidFill>
              <a:schemeClr val="bg1">
                <a:lumMod val="95000"/>
              </a:schemeClr>
            </a:solidFill>
            <a:ln>
              <a:noFill/>
            </a:ln>
          </p:spPr>
          <p:style>
            <a:lnRef idx="1">
              <a:schemeClr val="dk1"/>
            </a:lnRef>
            <a:fillRef idx="2">
              <a:schemeClr val="dk1"/>
            </a:fillRef>
            <a:effectRef idx="1">
              <a:schemeClr val="dk1"/>
            </a:effectRef>
            <a:fontRef idx="minor">
              <a:schemeClr val="dk1"/>
            </a:fontRef>
          </p:style>
          <p:txBody>
            <a:bodyPr vert="horz" lIns="91358" tIns="45681" rIns="91358" bIns="45681" rtlCol="0" anchor="t"/>
            <a:lstStyle/>
            <a:p>
              <a:pPr defTabSz="913912"/>
              <a:endParaRPr lang="en-US" sz="1300">
                <a:solidFill>
                  <a:srgbClr val="FFFFFF">
                    <a:alpha val="99000"/>
                  </a:srgbClr>
                </a:solidFill>
              </a:endParaRPr>
            </a:p>
          </p:txBody>
        </p:sp>
        <p:sp>
          <p:nvSpPr>
            <p:cNvPr id="35" name="Text Placeholder 2"/>
            <p:cNvSpPr txBox="1">
              <a:spLocks/>
            </p:cNvSpPr>
            <p:nvPr/>
          </p:nvSpPr>
          <p:spPr>
            <a:xfrm>
              <a:off x="4831693" y="1414071"/>
              <a:ext cx="5490440" cy="1530190"/>
            </a:xfrm>
            <a:prstGeom prst="rect">
              <a:avLst/>
            </a:prstGeom>
          </p:spPr>
          <p:txBody>
            <a:bodyPr lIns="91358" tIns="45681" rIns="91358" bIns="45681"/>
            <a:lstStyle>
              <a:lvl1pPr marL="345796" indent="-345796" algn="l" defTabSz="913637" rtl="0" eaLnBrk="1" latinLnBrk="0" hangingPunct="1">
                <a:lnSpc>
                  <a:spcPct val="90000"/>
                </a:lnSpc>
                <a:spcBef>
                  <a:spcPct val="20000"/>
                </a:spcBef>
                <a:buSzPct val="90000"/>
                <a:buFont typeface="Arial" pitchFamily="34" charset="0"/>
                <a:buChar char="•"/>
                <a:defRPr sz="32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1pPr>
              <a:lvl2pPr marL="629739" indent="-283935" algn="l" defTabSz="913637" rtl="0" eaLnBrk="1" latinLnBrk="0" hangingPunct="1">
                <a:lnSpc>
                  <a:spcPct val="90000"/>
                </a:lnSpc>
                <a:spcBef>
                  <a:spcPct val="20000"/>
                </a:spcBef>
                <a:buSzPct val="90000"/>
                <a:buFont typeface="Arial" pitchFamily="34" charset="0"/>
                <a:buChar char="•"/>
                <a:tabLst>
                  <a:tab pos="629739" algn="l"/>
                </a:tabLst>
                <a:defRPr sz="28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913673" indent="-283935" algn="l" defTabSz="913637" rtl="0" eaLnBrk="1" latinLnBrk="0" hangingPunct="1">
                <a:lnSpc>
                  <a:spcPct val="90000"/>
                </a:lnSpc>
                <a:spcBef>
                  <a:spcPct val="20000"/>
                </a:spcBef>
                <a:buSzPct val="90000"/>
                <a:buFont typeface="Arial" pitchFamily="34" charset="0"/>
                <a:buChar char="•"/>
                <a:defRPr sz="24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1481549" indent="-223661" algn="l" defTabSz="913637" rtl="0" eaLnBrk="1" latinLnBrk="0" hangingPunct="1">
                <a:lnSpc>
                  <a:spcPct val="90000"/>
                </a:lnSpc>
                <a:spcBef>
                  <a:spcPct val="20000"/>
                </a:spcBef>
                <a:buSzPct val="90000"/>
                <a:buFont typeface="Arial" pitchFamily="34" charset="0"/>
                <a:buChar char="•"/>
                <a:tabLst>
                  <a:tab pos="913673"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1555" indent="-230006" algn="l" defTabSz="913637" rtl="0" eaLnBrk="1" latinLnBrk="0" hangingPunct="1">
                <a:lnSpc>
                  <a:spcPct val="90000"/>
                </a:lnSpc>
                <a:spcBef>
                  <a:spcPct val="20000"/>
                </a:spcBef>
                <a:buSzPct val="90000"/>
                <a:buFont typeface="Arial" pitchFamily="34" charset="0"/>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2504"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9323"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6141"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2963" indent="-228409" algn="l" defTabSz="91363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00000"/>
                </a:lnSpc>
                <a:spcBef>
                  <a:spcPts val="0"/>
                </a:spcBef>
                <a:spcAft>
                  <a:spcPts val="600"/>
                </a:spcAft>
                <a:buNone/>
              </a:pPr>
              <a:r>
                <a:rPr lang="en-US" sz="3999" dirty="0">
                  <a:gradFill>
                    <a:gsLst>
                      <a:gs pos="1250">
                        <a:srgbClr val="DC3C00"/>
                      </a:gs>
                      <a:gs pos="100000">
                        <a:srgbClr val="DC3C00"/>
                      </a:gs>
                    </a:gsLst>
                    <a:lin ang="5400000" scaled="0"/>
                  </a:gradFill>
                  <a:latin typeface="Segoe UI Light"/>
                </a:rPr>
                <a:t>Task pane</a:t>
              </a:r>
            </a:p>
            <a:p>
              <a:pPr marL="0" lvl="1" indent="0">
                <a:lnSpc>
                  <a:spcPct val="100000"/>
                </a:lnSpc>
                <a:spcBef>
                  <a:spcPts val="0"/>
                </a:spcBef>
                <a:buNone/>
                <a:tabLst/>
              </a:pPr>
              <a:r>
                <a:rPr lang="en-US" sz="1999" dirty="0">
                  <a:gradFill>
                    <a:gsLst>
                      <a:gs pos="1250">
                        <a:srgbClr val="797A7D"/>
                      </a:gs>
                      <a:gs pos="100000">
                        <a:srgbClr val="797A7D"/>
                      </a:gs>
                    </a:gsLst>
                    <a:lin ang="5400000" scaled="0"/>
                  </a:gradFill>
                </a:rPr>
                <a:t>App adjacent to the </a:t>
              </a:r>
              <a:r>
                <a:rPr lang="en-US" sz="1999" dirty="0" smtClean="0">
                  <a:gradFill>
                    <a:gsLst>
                      <a:gs pos="1250">
                        <a:srgbClr val="797A7D"/>
                      </a:gs>
                      <a:gs pos="100000">
                        <a:srgbClr val="797A7D"/>
                      </a:gs>
                    </a:gsLst>
                    <a:lin ang="5400000" scaled="0"/>
                  </a:gradFill>
                </a:rPr>
                <a:t>document</a:t>
              </a:r>
            </a:p>
            <a:p>
              <a:pPr marL="0" lvl="1" indent="0">
                <a:lnSpc>
                  <a:spcPct val="100000"/>
                </a:lnSpc>
                <a:spcBef>
                  <a:spcPts val="0"/>
                </a:spcBef>
                <a:buNone/>
                <a:tabLst/>
              </a:pPr>
              <a:endParaRPr lang="en-US" sz="1000" dirty="0" smtClean="0">
                <a:gradFill>
                  <a:gsLst>
                    <a:gs pos="1250">
                      <a:srgbClr val="797A7D"/>
                    </a:gs>
                    <a:gs pos="100000">
                      <a:srgbClr val="797A7D"/>
                    </a:gs>
                  </a:gsLst>
                  <a:lin ang="5400000" scaled="0"/>
                </a:gradFill>
              </a:endParaRPr>
            </a:p>
            <a:p>
              <a:pPr marL="0" lvl="1" indent="0">
                <a:lnSpc>
                  <a:spcPct val="100000"/>
                </a:lnSpc>
                <a:spcBef>
                  <a:spcPts val="0"/>
                </a:spcBef>
                <a:buNone/>
                <a:tabLst/>
              </a:pPr>
              <a:r>
                <a:rPr lang="en-US" sz="1800" i="1" dirty="0" smtClean="0">
                  <a:gradFill>
                    <a:gsLst>
                      <a:gs pos="1250">
                        <a:srgbClr val="797A7D"/>
                      </a:gs>
                      <a:gs pos="100000">
                        <a:srgbClr val="797A7D"/>
                      </a:gs>
                    </a:gsLst>
                    <a:lin ang="5400000" scaled="0"/>
                  </a:gradFill>
                </a:rPr>
                <a:t>Word, Excel, PPT, Project, Excel Online</a:t>
              </a:r>
              <a:endParaRPr lang="en-US" sz="1800" i="1" dirty="0">
                <a:gradFill>
                  <a:gsLst>
                    <a:gs pos="1250">
                      <a:srgbClr val="797A7D"/>
                    </a:gs>
                    <a:gs pos="100000">
                      <a:srgbClr val="797A7D"/>
                    </a:gs>
                  </a:gsLst>
                  <a:lin ang="5400000" scaled="0"/>
                </a:gradFill>
              </a:endParaRPr>
            </a:p>
          </p:txBody>
        </p:sp>
        <p:sp>
          <p:nvSpPr>
            <p:cNvPr id="36" name="Rectangle 35"/>
            <p:cNvSpPr/>
            <p:nvPr/>
          </p:nvSpPr>
          <p:spPr>
            <a:xfrm>
              <a:off x="4831692" y="3319494"/>
              <a:ext cx="6260743" cy="1515064"/>
            </a:xfrm>
            <a:prstGeom prst="rect">
              <a:avLst/>
            </a:prstGeom>
          </p:spPr>
          <p:txBody>
            <a:bodyPr lIns="91358" tIns="45681" rIns="91358" bIns="45681">
              <a:spAutoFit/>
            </a:bodyPr>
            <a:lstStyle/>
            <a:p>
              <a:pPr defTabSz="913912">
                <a:spcBef>
                  <a:spcPts val="2398"/>
                </a:spcBef>
              </a:pPr>
              <a:r>
                <a:rPr lang="en-US" sz="3999" dirty="0">
                  <a:gradFill>
                    <a:gsLst>
                      <a:gs pos="1250">
                        <a:srgbClr val="DC3C00"/>
                      </a:gs>
                      <a:gs pos="100000">
                        <a:srgbClr val="DC3C00"/>
                      </a:gs>
                    </a:gsLst>
                    <a:lin ang="5400000" scaled="0"/>
                  </a:gradFill>
                  <a:latin typeface="Segoe UI Light"/>
                </a:rPr>
                <a:t>Content</a:t>
              </a:r>
            </a:p>
            <a:p>
              <a:pPr marL="0" lvl="1" defTabSz="913912"/>
              <a:r>
                <a:rPr lang="en-US" sz="1999" dirty="0">
                  <a:gradFill>
                    <a:gsLst>
                      <a:gs pos="1250">
                        <a:srgbClr val="797A7D"/>
                      </a:gs>
                      <a:gs pos="100000">
                        <a:srgbClr val="797A7D"/>
                      </a:gs>
                    </a:gsLst>
                    <a:lin ang="5400000" scaled="0"/>
                  </a:gradFill>
                </a:rPr>
                <a:t>App in the body of the </a:t>
              </a:r>
              <a:r>
                <a:rPr lang="en-US" sz="1999" dirty="0" smtClean="0">
                  <a:gradFill>
                    <a:gsLst>
                      <a:gs pos="1250">
                        <a:srgbClr val="797A7D"/>
                      </a:gs>
                      <a:gs pos="100000">
                        <a:srgbClr val="797A7D"/>
                      </a:gs>
                    </a:gsLst>
                    <a:lin ang="5400000" scaled="0"/>
                  </a:gradFill>
                </a:rPr>
                <a:t>document</a:t>
              </a:r>
            </a:p>
            <a:p>
              <a:pPr marL="0" lvl="1" defTabSz="913912"/>
              <a:endParaRPr lang="en-US" sz="1000" dirty="0">
                <a:gradFill>
                  <a:gsLst>
                    <a:gs pos="1250">
                      <a:srgbClr val="797A7D"/>
                    </a:gs>
                    <a:gs pos="100000">
                      <a:srgbClr val="797A7D"/>
                    </a:gs>
                  </a:gsLst>
                  <a:lin ang="5400000" scaled="0"/>
                </a:gradFill>
              </a:endParaRPr>
            </a:p>
            <a:p>
              <a:pPr marL="0" lvl="1" defTabSz="913912"/>
              <a:r>
                <a:rPr lang="en-US" i="1" dirty="0" smtClean="0">
                  <a:gradFill>
                    <a:gsLst>
                      <a:gs pos="1250">
                        <a:srgbClr val="797A7D"/>
                      </a:gs>
                      <a:gs pos="100000">
                        <a:srgbClr val="797A7D"/>
                      </a:gs>
                    </a:gsLst>
                    <a:lin ang="5400000" scaled="0"/>
                  </a:gradFill>
                </a:rPr>
                <a:t>Excel &amp; PPT, both rich client and online</a:t>
              </a:r>
              <a:endParaRPr lang="en-US" i="1" dirty="0">
                <a:gradFill>
                  <a:gsLst>
                    <a:gs pos="1250">
                      <a:srgbClr val="797A7D"/>
                    </a:gs>
                    <a:gs pos="100000">
                      <a:srgbClr val="797A7D"/>
                    </a:gs>
                  </a:gsLst>
                  <a:lin ang="5400000" scaled="0"/>
                </a:gradFill>
              </a:endParaRPr>
            </a:p>
          </p:txBody>
        </p:sp>
        <p:sp>
          <p:nvSpPr>
            <p:cNvPr id="37" name="Rectangle 36"/>
            <p:cNvSpPr/>
            <p:nvPr/>
          </p:nvSpPr>
          <p:spPr>
            <a:xfrm>
              <a:off x="4831692" y="5227329"/>
              <a:ext cx="6617610" cy="1641480"/>
            </a:xfrm>
            <a:prstGeom prst="rect">
              <a:avLst/>
            </a:prstGeom>
          </p:spPr>
          <p:txBody>
            <a:bodyPr wrap="square" lIns="91358" tIns="45681" rIns="91358" bIns="45681">
              <a:spAutoFit/>
            </a:bodyPr>
            <a:lstStyle/>
            <a:p>
              <a:pPr marL="0" lvl="1" defTabSz="913912">
                <a:spcBef>
                  <a:spcPts val="2398"/>
                </a:spcBef>
              </a:pPr>
              <a:r>
                <a:rPr lang="en-US" sz="3999" dirty="0" smtClean="0">
                  <a:gradFill>
                    <a:gsLst>
                      <a:gs pos="1250">
                        <a:srgbClr val="DC3C00"/>
                      </a:gs>
                      <a:gs pos="100000">
                        <a:srgbClr val="DC3C00"/>
                      </a:gs>
                    </a:gsLst>
                    <a:lin ang="5400000" scaled="0"/>
                  </a:gradFill>
                  <a:latin typeface="Segoe UI Light"/>
                </a:rPr>
                <a:t>Mail </a:t>
              </a:r>
              <a:r>
                <a:rPr lang="en-US" sz="2800" dirty="0" smtClean="0">
                  <a:gradFill>
                    <a:gsLst>
                      <a:gs pos="1250">
                        <a:srgbClr val="DC3C00"/>
                      </a:gs>
                      <a:gs pos="100000">
                        <a:srgbClr val="DC3C00"/>
                      </a:gs>
                    </a:gsLst>
                    <a:lin ang="5400000" scaled="0"/>
                  </a:gradFill>
                  <a:latin typeface="Segoe UI Light"/>
                </a:rPr>
                <a:t>(both Read &amp; Compose)</a:t>
              </a:r>
              <a:r>
                <a:rPr lang="en-US" sz="2800" dirty="0">
                  <a:gradFill>
                    <a:gsLst>
                      <a:gs pos="1250">
                        <a:srgbClr val="DC3C00"/>
                      </a:gs>
                      <a:gs pos="100000">
                        <a:srgbClr val="DC3C00"/>
                      </a:gs>
                    </a:gsLst>
                    <a:lin ang="5400000" scaled="0"/>
                  </a:gradFill>
                  <a:latin typeface="Segoe UI Light"/>
                </a:rPr>
                <a:t/>
              </a:r>
              <a:br>
                <a:rPr lang="en-US" sz="2800" dirty="0">
                  <a:gradFill>
                    <a:gsLst>
                      <a:gs pos="1250">
                        <a:srgbClr val="DC3C00"/>
                      </a:gs>
                      <a:gs pos="100000">
                        <a:srgbClr val="DC3C00"/>
                      </a:gs>
                    </a:gsLst>
                    <a:lin ang="5400000" scaled="0"/>
                  </a:gradFill>
                  <a:latin typeface="Segoe UI Light"/>
                </a:rPr>
              </a:br>
              <a:r>
                <a:rPr lang="en-US" sz="2000" dirty="0">
                  <a:gradFill>
                    <a:gsLst>
                      <a:gs pos="1250">
                        <a:srgbClr val="797A7D"/>
                      </a:gs>
                      <a:gs pos="100000">
                        <a:srgbClr val="797A7D"/>
                      </a:gs>
                    </a:gsLst>
                    <a:lin ang="5400000" scaled="0"/>
                  </a:gradFill>
                </a:rPr>
                <a:t>Inline pane </a:t>
              </a:r>
              <a:r>
                <a:rPr lang="en-US" sz="1999" dirty="0">
                  <a:gradFill>
                    <a:gsLst>
                      <a:gs pos="1250">
                        <a:srgbClr val="797A7D"/>
                      </a:gs>
                      <a:gs pos="100000">
                        <a:srgbClr val="797A7D"/>
                      </a:gs>
                    </a:gsLst>
                    <a:lin ang="5400000" scaled="0"/>
                  </a:gradFill>
                </a:rPr>
                <a:t>on an email or appointment </a:t>
              </a:r>
              <a:r>
                <a:rPr lang="en-US" sz="1999" dirty="0" smtClean="0">
                  <a:gradFill>
                    <a:gsLst>
                      <a:gs pos="1250">
                        <a:srgbClr val="797A7D"/>
                      </a:gs>
                      <a:gs pos="100000">
                        <a:srgbClr val="797A7D"/>
                      </a:gs>
                    </a:gsLst>
                    <a:lin ang="5400000" scaled="0"/>
                  </a:gradFill>
                </a:rPr>
                <a:t>item</a:t>
              </a:r>
            </a:p>
            <a:p>
              <a:pPr marL="0" lvl="1" defTabSz="913912">
                <a:spcBef>
                  <a:spcPts val="2398"/>
                </a:spcBef>
              </a:pPr>
              <a:r>
                <a:rPr lang="en-US" i="1" dirty="0" smtClean="0">
                  <a:gradFill>
                    <a:gsLst>
                      <a:gs pos="1250">
                        <a:srgbClr val="797A7D"/>
                      </a:gs>
                      <a:gs pos="100000">
                        <a:srgbClr val="797A7D"/>
                      </a:gs>
                    </a:gsLst>
                    <a:lin ang="5400000" scaled="0"/>
                  </a:gradFill>
                </a:rPr>
                <a:t>Outlook </a:t>
              </a:r>
              <a:r>
                <a:rPr lang="en-US" i="1" dirty="0">
                  <a:gradFill>
                    <a:gsLst>
                      <a:gs pos="1250">
                        <a:srgbClr val="797A7D"/>
                      </a:gs>
                      <a:gs pos="100000">
                        <a:srgbClr val="797A7D"/>
                      </a:gs>
                    </a:gsLst>
                    <a:lin ang="5400000" scaled="0"/>
                  </a:gradFill>
                </a:rPr>
                <a:t>and OWA</a:t>
              </a:r>
            </a:p>
          </p:txBody>
        </p:sp>
        <p:grpSp>
          <p:nvGrpSpPr>
            <p:cNvPr id="38" name="Group 37"/>
            <p:cNvGrpSpPr/>
            <p:nvPr/>
          </p:nvGrpSpPr>
          <p:grpSpPr>
            <a:xfrm>
              <a:off x="1791155" y="1562130"/>
              <a:ext cx="1262392" cy="991778"/>
              <a:chOff x="3315820" y="1859239"/>
              <a:chExt cx="1237752" cy="972420"/>
            </a:xfrm>
          </p:grpSpPr>
          <p:sp>
            <p:nvSpPr>
              <p:cNvPr id="39" name="Rectangle 38"/>
              <p:cNvSpPr/>
              <p:nvPr/>
            </p:nvSpPr>
            <p:spPr>
              <a:xfrm>
                <a:off x="3315820" y="1979044"/>
                <a:ext cx="1237752" cy="852615"/>
              </a:xfrm>
              <a:prstGeom prst="rect">
                <a:avLst/>
              </a:prstGeom>
              <a:noFill/>
              <a:ln w="28575">
                <a:solidFill>
                  <a:schemeClr val="bg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41" name="Rectangle 40"/>
              <p:cNvSpPr/>
              <p:nvPr/>
            </p:nvSpPr>
            <p:spPr>
              <a:xfrm>
                <a:off x="4054629" y="2052775"/>
                <a:ext cx="454976" cy="709744"/>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44" name="Rectangle 43"/>
              <p:cNvSpPr/>
              <p:nvPr/>
            </p:nvSpPr>
            <p:spPr>
              <a:xfrm>
                <a:off x="3315820" y="1859239"/>
                <a:ext cx="1237752" cy="132043"/>
              </a:xfrm>
              <a:prstGeom prst="rect">
                <a:avLst/>
              </a:prstGeom>
              <a:noFill/>
              <a:ln w="28575">
                <a:solidFill>
                  <a:schemeClr val="bg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grpSp>
        <p:grpSp>
          <p:nvGrpSpPr>
            <p:cNvPr id="45" name="Group 44"/>
            <p:cNvGrpSpPr/>
            <p:nvPr/>
          </p:nvGrpSpPr>
          <p:grpSpPr>
            <a:xfrm>
              <a:off x="1791155" y="3473819"/>
              <a:ext cx="1262392" cy="991778"/>
              <a:chOff x="2706656" y="3571890"/>
              <a:chExt cx="1237752" cy="972420"/>
            </a:xfrm>
          </p:grpSpPr>
          <p:sp>
            <p:nvSpPr>
              <p:cNvPr id="47" name="Rectangle 46"/>
              <p:cNvSpPr/>
              <p:nvPr/>
            </p:nvSpPr>
            <p:spPr>
              <a:xfrm>
                <a:off x="2706656" y="3691695"/>
                <a:ext cx="1237752" cy="852615"/>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57" name="Rectangle 56"/>
              <p:cNvSpPr/>
              <p:nvPr/>
            </p:nvSpPr>
            <p:spPr>
              <a:xfrm>
                <a:off x="3135517" y="4124020"/>
                <a:ext cx="380030" cy="21937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61" name="Rectangle 60"/>
              <p:cNvSpPr/>
              <p:nvPr/>
            </p:nvSpPr>
            <p:spPr>
              <a:xfrm>
                <a:off x="2706656" y="3571890"/>
                <a:ext cx="1237752" cy="132043"/>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62" name="Freeform 11"/>
              <p:cNvSpPr>
                <a:spLocks noEditPoints="1"/>
              </p:cNvSpPr>
              <p:nvPr/>
            </p:nvSpPr>
            <p:spPr bwMode="auto">
              <a:xfrm>
                <a:off x="3046734" y="3764014"/>
                <a:ext cx="557597" cy="707977"/>
              </a:xfrm>
              <a:custGeom>
                <a:avLst/>
                <a:gdLst>
                  <a:gd name="T0" fmla="*/ 213 w 3085"/>
                  <a:gd name="T1" fmla="*/ 222 h 3917"/>
                  <a:gd name="T2" fmla="*/ 213 w 3085"/>
                  <a:gd name="T3" fmla="*/ 3704 h 3917"/>
                  <a:gd name="T4" fmla="*/ 2883 w 3085"/>
                  <a:gd name="T5" fmla="*/ 3704 h 3917"/>
                  <a:gd name="T6" fmla="*/ 2883 w 3085"/>
                  <a:gd name="T7" fmla="*/ 838 h 3917"/>
                  <a:gd name="T8" fmla="*/ 2277 w 3085"/>
                  <a:gd name="T9" fmla="*/ 838 h 3917"/>
                  <a:gd name="T10" fmla="*/ 2298 w 3085"/>
                  <a:gd name="T11" fmla="*/ 222 h 3917"/>
                  <a:gd name="T12" fmla="*/ 213 w 3085"/>
                  <a:gd name="T13" fmla="*/ 222 h 3917"/>
                  <a:gd name="T14" fmla="*/ 2298 w 3085"/>
                  <a:gd name="T15" fmla="*/ 0 h 3917"/>
                  <a:gd name="T16" fmla="*/ 3085 w 3085"/>
                  <a:gd name="T17" fmla="*/ 955 h 3917"/>
                  <a:gd name="T18" fmla="*/ 3085 w 3085"/>
                  <a:gd name="T19" fmla="*/ 3917 h 3917"/>
                  <a:gd name="T20" fmla="*/ 0 w 3085"/>
                  <a:gd name="T21" fmla="*/ 3917 h 3917"/>
                  <a:gd name="T22" fmla="*/ 0 w 3085"/>
                  <a:gd name="T23" fmla="*/ 11 h 3917"/>
                  <a:gd name="T24" fmla="*/ 2298 w 3085"/>
                  <a:gd name="T25" fmla="*/ 11 h 3917"/>
                  <a:gd name="T26" fmla="*/ 2298 w 3085"/>
                  <a:gd name="T27" fmla="*/ 0 h 3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85" h="3917">
                    <a:moveTo>
                      <a:pt x="213" y="222"/>
                    </a:moveTo>
                    <a:lnTo>
                      <a:pt x="213" y="3704"/>
                    </a:lnTo>
                    <a:lnTo>
                      <a:pt x="2883" y="3704"/>
                    </a:lnTo>
                    <a:lnTo>
                      <a:pt x="2883" y="838"/>
                    </a:lnTo>
                    <a:lnTo>
                      <a:pt x="2277" y="838"/>
                    </a:lnTo>
                    <a:lnTo>
                      <a:pt x="2298" y="222"/>
                    </a:lnTo>
                    <a:lnTo>
                      <a:pt x="213" y="222"/>
                    </a:lnTo>
                    <a:close/>
                    <a:moveTo>
                      <a:pt x="2298" y="0"/>
                    </a:moveTo>
                    <a:lnTo>
                      <a:pt x="3085" y="955"/>
                    </a:lnTo>
                    <a:lnTo>
                      <a:pt x="3085" y="3917"/>
                    </a:lnTo>
                    <a:lnTo>
                      <a:pt x="0" y="3917"/>
                    </a:lnTo>
                    <a:lnTo>
                      <a:pt x="0" y="11"/>
                    </a:lnTo>
                    <a:lnTo>
                      <a:pt x="2298" y="11"/>
                    </a:lnTo>
                    <a:lnTo>
                      <a:pt x="2298" y="0"/>
                    </a:lnTo>
                    <a:close/>
                  </a:path>
                </a:pathLst>
              </a:custGeom>
              <a:solidFill>
                <a:schemeClr val="bg2"/>
              </a:solidFill>
              <a:ln w="0">
                <a:noFill/>
                <a:prstDash val="solid"/>
                <a:round/>
                <a:headEnd/>
                <a:tailEnd/>
              </a:ln>
            </p:spPr>
            <p:txBody>
              <a:bodyPr vert="horz" wrap="square" lIns="91403" tIns="45701" rIns="91403" bIns="45701" numCol="1" anchor="t" anchorCtr="0" compatLnSpc="1">
                <a:prstTxWarp prst="textNoShape">
                  <a:avLst/>
                </a:prstTxWarp>
              </a:bodyPr>
              <a:lstStyle/>
              <a:p>
                <a:pPr defTabSz="914091"/>
                <a:endParaRPr lang="en-US" sz="1836">
                  <a:solidFill>
                    <a:srgbClr val="000000"/>
                  </a:solidFill>
                </a:endParaRPr>
              </a:p>
            </p:txBody>
          </p:sp>
        </p:grpSp>
        <p:grpSp>
          <p:nvGrpSpPr>
            <p:cNvPr id="66" name="Group 65"/>
            <p:cNvGrpSpPr/>
            <p:nvPr/>
          </p:nvGrpSpPr>
          <p:grpSpPr>
            <a:xfrm>
              <a:off x="1777433" y="5421169"/>
              <a:ext cx="1289836" cy="920456"/>
              <a:chOff x="1748615" y="4667651"/>
              <a:chExt cx="1432740" cy="902854"/>
            </a:xfrm>
          </p:grpSpPr>
          <p:grpSp>
            <p:nvGrpSpPr>
              <p:cNvPr id="67" name="Group 66"/>
              <p:cNvGrpSpPr/>
              <p:nvPr/>
            </p:nvGrpSpPr>
            <p:grpSpPr>
              <a:xfrm>
                <a:off x="1748615" y="4667651"/>
                <a:ext cx="1432740" cy="902854"/>
                <a:chOff x="1748615" y="4667651"/>
                <a:chExt cx="1432740" cy="902854"/>
              </a:xfrm>
            </p:grpSpPr>
            <p:sp>
              <p:nvSpPr>
                <p:cNvPr id="72" name="Rectangle 71"/>
                <p:cNvSpPr/>
                <p:nvPr/>
              </p:nvSpPr>
              <p:spPr>
                <a:xfrm>
                  <a:off x="1748615" y="4667651"/>
                  <a:ext cx="1432740" cy="902854"/>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73" name="Rectangle 72"/>
                <p:cNvSpPr/>
                <p:nvPr/>
              </p:nvSpPr>
              <p:spPr>
                <a:xfrm>
                  <a:off x="2211795" y="4667651"/>
                  <a:ext cx="969560" cy="902854"/>
                </a:xfrm>
                <a:prstGeom prst="rect">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74" name="Rectangle 73"/>
                <p:cNvSpPr/>
                <p:nvPr/>
              </p:nvSpPr>
              <p:spPr>
                <a:xfrm>
                  <a:off x="2357741" y="4750262"/>
                  <a:ext cx="690624" cy="17584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cxnSp>
              <p:nvCxnSpPr>
                <p:cNvPr id="75" name="Straight Connector 74"/>
                <p:cNvCxnSpPr/>
                <p:nvPr/>
              </p:nvCxnSpPr>
              <p:spPr>
                <a:xfrm>
                  <a:off x="2357741" y="5108843"/>
                  <a:ext cx="690624"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cxnSp>
              <p:nvCxnSpPr>
                <p:cNvPr id="76" name="Straight Connector 75"/>
                <p:cNvCxnSpPr/>
                <p:nvPr/>
              </p:nvCxnSpPr>
              <p:spPr>
                <a:xfrm>
                  <a:off x="2367266" y="5261243"/>
                  <a:ext cx="690624"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cxnSp>
              <p:nvCxnSpPr>
                <p:cNvPr id="77" name="Straight Connector 76"/>
                <p:cNvCxnSpPr/>
                <p:nvPr/>
              </p:nvCxnSpPr>
              <p:spPr>
                <a:xfrm>
                  <a:off x="2367266" y="5413643"/>
                  <a:ext cx="690624"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grpSp>
          <p:cxnSp>
            <p:nvCxnSpPr>
              <p:cNvPr id="68" name="Straight Connector 67"/>
              <p:cNvCxnSpPr/>
              <p:nvPr/>
            </p:nvCxnSpPr>
            <p:spPr>
              <a:xfrm>
                <a:off x="1835151" y="4926104"/>
                <a:ext cx="252866"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cxnSp>
            <p:nvCxnSpPr>
              <p:cNvPr id="69" name="Straight Connector 68"/>
              <p:cNvCxnSpPr/>
              <p:nvPr/>
            </p:nvCxnSpPr>
            <p:spPr>
              <a:xfrm>
                <a:off x="1835151" y="5077333"/>
                <a:ext cx="252866"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cxnSp>
            <p:nvCxnSpPr>
              <p:cNvPr id="70" name="Straight Connector 69"/>
              <p:cNvCxnSpPr/>
              <p:nvPr/>
            </p:nvCxnSpPr>
            <p:spPr>
              <a:xfrm>
                <a:off x="1842068" y="5261243"/>
                <a:ext cx="252866"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cxnSp>
            <p:nvCxnSpPr>
              <p:cNvPr id="71" name="Straight Connector 70"/>
              <p:cNvCxnSpPr/>
              <p:nvPr/>
            </p:nvCxnSpPr>
            <p:spPr>
              <a:xfrm>
                <a:off x="1842068" y="5413643"/>
                <a:ext cx="252866" cy="0"/>
              </a:xfrm>
              <a:prstGeom prst="line">
                <a:avLst/>
              </a:prstGeom>
              <a:solidFill>
                <a:schemeClr val="bg1"/>
              </a:solidFill>
              <a:ln w="6350">
                <a:solidFill>
                  <a:schemeClr val="bg2"/>
                </a:solidFill>
              </a:ln>
              <a:effectLst/>
            </p:spPr>
            <p:style>
              <a:lnRef idx="1">
                <a:schemeClr val="dk1"/>
              </a:lnRef>
              <a:fillRef idx="2">
                <a:schemeClr val="dk1"/>
              </a:fillRef>
              <a:effectRef idx="1">
                <a:schemeClr val="dk1"/>
              </a:effectRef>
              <a:fontRef idx="minor">
                <a:schemeClr val="dk1"/>
              </a:fontRef>
            </p:style>
          </p:cxnSp>
        </p:grpSp>
      </p:grpSp>
      <p:sp>
        <p:nvSpPr>
          <p:cNvPr id="3" name="Slide Number Placeholder 2"/>
          <p:cNvSpPr>
            <a:spLocks noGrp="1"/>
          </p:cNvSpPr>
          <p:nvPr>
            <p:ph type="sldNum" sz="quarter" idx="12"/>
          </p:nvPr>
        </p:nvSpPr>
        <p:spPr/>
        <p:txBody>
          <a:bodyPr/>
          <a:lstStyle/>
          <a:p>
            <a:fld id="{727B4C2D-45E2-4621-8491-2995EB46A674}" type="slidenum">
              <a:rPr lang="en-US" smtClean="0"/>
              <a:pPr/>
              <a:t>7</a:t>
            </a:fld>
            <a:endParaRPr lang="en-US" dirty="0"/>
          </a:p>
        </p:txBody>
      </p:sp>
    </p:spTree>
    <p:extLst>
      <p:ext uri="{BB962C8B-B14F-4D97-AF65-F5344CB8AC3E}">
        <p14:creationId xmlns:p14="http://schemas.microsoft.com/office/powerpoint/2010/main" val="565592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565" y="292242"/>
            <a:ext cx="7361778" cy="6348821"/>
          </a:xfrm>
          <a:prstGeom prst="rect">
            <a:avLst/>
          </a:prstGeom>
          <a:ln>
            <a:noFill/>
          </a:ln>
          <a:effectLst>
            <a:outerShdw blurRad="50800" dist="38100" dir="5400000" algn="tl" rotWithShape="0">
              <a:srgbClr val="333333">
                <a:alpha val="40000"/>
              </a:srgb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1074" y="292242"/>
            <a:ext cx="6870462" cy="6345035"/>
          </a:xfrm>
          <a:prstGeom prst="rect">
            <a:avLst/>
          </a:prstGeom>
          <a:ln>
            <a:noFill/>
          </a:ln>
          <a:effectLst>
            <a:outerShdw blurRad="50800" dist="38100" dir="5400000" algn="tl" rotWithShape="0">
              <a:srgbClr val="333333">
                <a:alpha val="40000"/>
              </a:srgbClr>
            </a:outerShdw>
          </a:effec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3366" y="292242"/>
            <a:ext cx="7239069" cy="6345035"/>
          </a:xfrm>
          <a:prstGeom prst="rect">
            <a:avLst/>
          </a:prstGeom>
          <a:ln>
            <a:noFill/>
          </a:ln>
          <a:effectLst>
            <a:outerShdw blurRad="50800" dist="38100" dir="5400000" algn="tl" rotWithShape="0">
              <a:srgbClr val="333333">
                <a:alpha val="40000"/>
              </a:srgbClr>
            </a:outerShdw>
          </a:effectLst>
        </p:spPr>
      </p:pic>
      <p:sp>
        <p:nvSpPr>
          <p:cNvPr id="4" name="TextBox 3"/>
          <p:cNvSpPr txBox="1"/>
          <p:nvPr/>
        </p:nvSpPr>
        <p:spPr>
          <a:xfrm>
            <a:off x="635000" y="4864100"/>
            <a:ext cx="1803400" cy="738664"/>
          </a:xfrm>
          <a:prstGeom prst="rect">
            <a:avLst/>
          </a:prstGeom>
          <a:noFill/>
        </p:spPr>
        <p:txBody>
          <a:bodyPr wrap="square" lIns="0" tIns="0" rIns="0" bIns="0" rtlCol="0">
            <a:spAutoFit/>
          </a:bodyPr>
          <a:lstStyle/>
          <a:p>
            <a:r>
              <a:rPr lang="en-US" sz="2400" spc="-70" dirty="0" smtClean="0">
                <a:solidFill>
                  <a:schemeClr val="tx2"/>
                </a:solidFill>
              </a:rPr>
              <a:t>Sample Task Pane Apps</a:t>
            </a:r>
          </a:p>
        </p:txBody>
      </p:sp>
      <p:sp>
        <p:nvSpPr>
          <p:cNvPr id="5" name="Slide Number Placeholder 4"/>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29701707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318" y="313811"/>
            <a:ext cx="7714741" cy="5953542"/>
          </a:xfrm>
          <a:prstGeom prst="rect">
            <a:avLst/>
          </a:prstGeom>
          <a:ln>
            <a:noFill/>
          </a:ln>
          <a:effectLst>
            <a:outerShdw blurRad="50800" dist="38100" dir="5400000" algn="tl" rotWithShape="0">
              <a:srgbClr val="333333">
                <a:alpha val="40000"/>
              </a:srgb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1476" y="316063"/>
            <a:ext cx="6311844" cy="6311844"/>
          </a:xfrm>
          <a:prstGeom prst="rect">
            <a:avLst/>
          </a:prstGeom>
          <a:ln>
            <a:noFill/>
          </a:ln>
          <a:effectLst>
            <a:outerShdw blurRad="50800" dist="38100" dir="5400000" algn="tl" rotWithShape="0">
              <a:srgbClr val="333333">
                <a:alpha val="40000"/>
              </a:srgbClr>
            </a:outerShdw>
          </a:effectLst>
        </p:spPr>
      </p:pic>
      <p:pic>
        <p:nvPicPr>
          <p:cNvPr id="4"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23768" y="1236175"/>
            <a:ext cx="7199323" cy="5399490"/>
          </a:xfrm>
          <a:prstGeom prst="rect">
            <a:avLst/>
          </a:prstGeom>
          <a:ln>
            <a:noFill/>
          </a:ln>
          <a:effectLst>
            <a:outerShdw blurRad="50800" dist="38100" dir="5400000" algn="tl" rotWithShape="0">
              <a:srgbClr val="333333">
                <a:alpha val="40000"/>
              </a:srgbClr>
            </a:outerShdw>
          </a:effectLst>
          <a:extLst>
            <a:ext uri="{909E8E84-426E-40dd-AFC4-6F175D3DCCD1}">
              <a14:hiddenFill xmlns="" xmlns:a14="http://schemas.microsoft.com/office/drawing/2010/main">
                <a:solidFill>
                  <a:schemeClr val="accent1"/>
                </a:solidFill>
              </a14:hiddenFill>
            </a:ext>
          </a:extLst>
        </p:spPr>
      </p:pic>
      <p:sp>
        <p:nvSpPr>
          <p:cNvPr id="5" name="TextBox 4"/>
          <p:cNvSpPr txBox="1"/>
          <p:nvPr/>
        </p:nvSpPr>
        <p:spPr>
          <a:xfrm>
            <a:off x="584200" y="4851400"/>
            <a:ext cx="1803400" cy="738664"/>
          </a:xfrm>
          <a:prstGeom prst="rect">
            <a:avLst/>
          </a:prstGeom>
          <a:noFill/>
        </p:spPr>
        <p:txBody>
          <a:bodyPr wrap="square" lIns="0" tIns="0" rIns="0" bIns="0" rtlCol="0">
            <a:spAutoFit/>
          </a:bodyPr>
          <a:lstStyle/>
          <a:p>
            <a:r>
              <a:rPr lang="en-US" sz="2400" spc="-70" dirty="0" smtClean="0">
                <a:solidFill>
                  <a:schemeClr val="tx2"/>
                </a:solidFill>
              </a:rPr>
              <a:t>Sample Content Apps</a:t>
            </a:r>
          </a:p>
        </p:txBody>
      </p:sp>
      <p:sp>
        <p:nvSpPr>
          <p:cNvPr id="6" name="Slide Number Placeholder 5"/>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3247357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4.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5.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7.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32428EE7265043868E7DD21109D3E2" ma:contentTypeVersion="1" ma:contentTypeDescription="Create a new document." ma:contentTypeScope="" ma:versionID="61eed57a0e9f88bcc0426c7636e8b3f9">
  <xsd:schema xmlns:xsd="http://www.w3.org/2001/XMLSchema" xmlns:xs="http://www.w3.org/2001/XMLSchema" xmlns:p="http://schemas.microsoft.com/office/2006/metadata/properties" xmlns:ns3="63b8f2d0-1919-4f72-bb90-3c866a37a410" targetNamespace="http://schemas.microsoft.com/office/2006/metadata/properties" ma:root="true" ma:fieldsID="6713438f86376cc12dc926ba0c1b7c2e" ns3:_="">
    <xsd:import namespace="63b8f2d0-1919-4f72-bb90-3c866a37a410"/>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b8f2d0-1919-4f72-bb90-3c866a37a41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22EB3E-4054-41F7-AC04-7ADEF33AB38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b8f2d0-1919-4f72-bb90-3c866a37a4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3035</Words>
  <Application>Microsoft Office PowerPoint</Application>
  <PresentationFormat>Custom</PresentationFormat>
  <Paragraphs>372</Paragraphs>
  <Slides>31</Slides>
  <Notes>23</Notes>
  <HiddenSlides>0</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31</vt:i4>
      </vt:variant>
    </vt:vector>
  </HeadingPairs>
  <TitlesOfParts>
    <vt:vector size="47" baseType="lpstr">
      <vt:lpstr>Arial</vt:lpstr>
      <vt:lpstr>Calibri</vt:lpstr>
      <vt:lpstr>Consolas</vt:lpstr>
      <vt:lpstr>Segoe Light</vt:lpstr>
      <vt:lpstr>Segoe UI</vt:lpstr>
      <vt:lpstr>Segoe UI Black</vt:lpstr>
      <vt:lpstr>Segoe UI Light</vt:lpstr>
      <vt:lpstr>Times New Roman</vt:lpstr>
      <vt:lpstr>Wingdings</vt:lpstr>
      <vt:lpstr>5-30055_Office Template 2012 - 16x9 - White Background</vt:lpstr>
      <vt:lpstr>5-30055_Office Template 2012 - 16x9 - Colored Accent Slides</vt:lpstr>
      <vt:lpstr>1_5-30055_Office Template 2012 - 16x9 - White Background</vt:lpstr>
      <vt:lpstr>2_TEE14 Speaker PPT Template</vt:lpstr>
      <vt:lpstr>5-30610_Microsoft_Ignite_Keynote_Template_CUSTOM_LIGHT</vt:lpstr>
      <vt:lpstr>1_5-30610_Microsoft_Ignite_Keynote_Template_CUSTOM_LIGHT</vt:lpstr>
      <vt:lpstr>2_5-30055_Office Template 2012 - 16x9 - White Background</vt:lpstr>
      <vt:lpstr>Building Apps for the Office Store</vt:lpstr>
      <vt:lpstr>Demo Fest of Some Leading Store Apps</vt:lpstr>
      <vt:lpstr>Agenda</vt:lpstr>
      <vt:lpstr>Developer vision</vt:lpstr>
      <vt:lpstr>Overview: App Types Supported in the Store</vt:lpstr>
      <vt:lpstr>Office 2013 development options</vt:lpstr>
      <vt:lpstr>App shapes for Office 2013 (all Store supported)</vt:lpstr>
      <vt:lpstr>PowerPoint Presentation</vt:lpstr>
      <vt:lpstr>PowerPoint Presentation</vt:lpstr>
      <vt:lpstr>PowerPoint Presentation</vt:lpstr>
      <vt:lpstr>App shapes for SharePoint (Store supported)</vt:lpstr>
      <vt:lpstr>PowerPoint Presentation</vt:lpstr>
      <vt:lpstr>PowerPoint Presentation</vt:lpstr>
      <vt:lpstr>PowerPoint Presentation</vt:lpstr>
      <vt:lpstr>Architecture of Store Apps</vt:lpstr>
      <vt:lpstr>Anatomy of an app for Office in the Store</vt:lpstr>
      <vt:lpstr>SharePoint building blocks</vt:lpstr>
      <vt:lpstr>Architecture of SharePoint apps</vt:lpstr>
      <vt:lpstr>The SharePoint client APIs</vt:lpstr>
      <vt:lpstr>Packaging and publishing SharePoint apps</vt:lpstr>
      <vt:lpstr>Hierarchy of Sample Scenarios Across App Types</vt:lpstr>
      <vt:lpstr>PowerPoint Presentation</vt:lpstr>
      <vt:lpstr>Poll Everywhere: PPT Demo</vt:lpstr>
      <vt:lpstr>DocuSign: SharePoint Demo</vt:lpstr>
      <vt:lpstr>Nimble: Outlook app demo</vt:lpstr>
      <vt:lpstr>Nintex Forms &amp; Workflow: 2 SharePoint app demos</vt:lpstr>
      <vt:lpstr>Store App Types of the future</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2015-10-07T23:14:59Z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0x0101001032428EE7265043868E7DD21109D3E2</vt:lpwstr>
  </property>
</Properties>
</file>

<file path=docProps/thumbnail.jpeg>
</file>